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sldIdLst>
    <p:sldId id="256" r:id="rId2"/>
    <p:sldId id="301" r:id="rId3"/>
    <p:sldId id="299" r:id="rId4"/>
    <p:sldId id="257" r:id="rId5"/>
    <p:sldId id="293" r:id="rId6"/>
    <p:sldId id="258" r:id="rId7"/>
    <p:sldId id="294" r:id="rId8"/>
    <p:sldId id="259" r:id="rId9"/>
    <p:sldId id="295" r:id="rId10"/>
    <p:sldId id="260" r:id="rId11"/>
    <p:sldId id="296" r:id="rId12"/>
    <p:sldId id="261" r:id="rId13"/>
    <p:sldId id="297" r:id="rId14"/>
    <p:sldId id="262" r:id="rId15"/>
    <p:sldId id="263" r:id="rId16"/>
    <p:sldId id="264" r:id="rId17"/>
    <p:sldId id="265" r:id="rId18"/>
    <p:sldId id="266" r:id="rId19"/>
    <p:sldId id="267" r:id="rId20"/>
    <p:sldId id="268" r:id="rId21"/>
    <p:sldId id="269" r:id="rId22"/>
    <p:sldId id="270" r:id="rId23"/>
    <p:sldId id="287" r:id="rId24"/>
    <p:sldId id="271" r:id="rId25"/>
    <p:sldId id="303" r:id="rId26"/>
    <p:sldId id="272" r:id="rId27"/>
    <p:sldId id="288" r:id="rId28"/>
    <p:sldId id="290" r:id="rId29"/>
    <p:sldId id="279" r:id="rId30"/>
    <p:sldId id="291" r:id="rId31"/>
    <p:sldId id="298" r:id="rId32"/>
    <p:sldId id="289" r:id="rId33"/>
    <p:sldId id="292" r:id="rId34"/>
    <p:sldId id="300" r:id="rId35"/>
    <p:sldId id="304" r:id="rId36"/>
  </p:sldIdLst>
  <p:sldSz cx="9144000" cy="6858000" type="screen4x3"/>
  <p:notesSz cx="6858000" cy="9144000"/>
  <p:defaultTex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8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98" autoAdjust="0"/>
    <p:restoredTop sz="86410"/>
  </p:normalViewPr>
  <p:slideViewPr>
    <p:cSldViewPr>
      <p:cViewPr varScale="1">
        <p:scale>
          <a:sx n="72" d="100"/>
          <a:sy n="72" d="100"/>
        </p:scale>
        <p:origin x="-42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D0C892AE-4792-452A-B687-D37893533C9F}" type="presOf" srcId="{916A54FC-7285-4D88-922C-36473E8E6EAD}" destId="{D4B6B227-DFBB-43A9-9106-A6857A61639A}" srcOrd="0" destOrd="0" presId="urn:microsoft.com/office/officeart/2005/8/layout/chevron1"/>
    <dgm:cxn modelId="{7697A5D2-E3A5-45DA-A713-93045B8A5D3A}" type="presOf" srcId="{FD5C0E9E-16F2-4292-90E9-59B7B1FDB6A2}" destId="{A4C77795-C641-43FD-8EBE-56312028B0AC}" srcOrd="0" destOrd="0" presId="urn:microsoft.com/office/officeart/2005/8/layout/chevron1"/>
    <dgm:cxn modelId="{D4D4816E-911A-482E-856D-F3EFE2F9998A}"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15F21758-FB10-462D-8137-B2BEA6117119}" type="presOf" srcId="{62EED78B-8AE0-4A50-A984-8BB9B4680F2E}" destId="{CB1ABACC-B994-4E87-950C-99D75B9CCB82}" srcOrd="0" destOrd="0" presId="urn:microsoft.com/office/officeart/2005/8/layout/chevron1"/>
    <dgm:cxn modelId="{336EC304-78B4-4275-A5EF-E9DA5A2A8CE6}" type="presParOf" srcId="{CB1ABACC-B994-4E87-950C-99D75B9CCB82}" destId="{D4B6B227-DFBB-43A9-9106-A6857A61639A}" srcOrd="0" destOrd="0" presId="urn:microsoft.com/office/officeart/2005/8/layout/chevron1"/>
    <dgm:cxn modelId="{6693D58C-59E5-49EB-A0E2-DCDFA69048CD}" type="presParOf" srcId="{CB1ABACC-B994-4E87-950C-99D75B9CCB82}" destId="{E9D85CB0-18FA-46A8-AD39-2C3848B92740}" srcOrd="1" destOrd="0" presId="urn:microsoft.com/office/officeart/2005/8/layout/chevron1"/>
    <dgm:cxn modelId="{6C7CFC79-3664-4AA1-9C71-26DFAA8CE813}" type="presParOf" srcId="{CB1ABACC-B994-4E87-950C-99D75B9CCB82}" destId="{A4C77795-C641-43FD-8EBE-56312028B0AC}" srcOrd="2" destOrd="0" presId="urn:microsoft.com/office/officeart/2005/8/layout/chevron1"/>
    <dgm:cxn modelId="{EAF4E3A2-18A1-47E6-88D1-11CB4064F195}" type="presParOf" srcId="{CB1ABACC-B994-4E87-950C-99D75B9CCB82}" destId="{3E1C348D-27DA-4825-BE02-4556E4C703B0}" srcOrd="3" destOrd="0" presId="urn:microsoft.com/office/officeart/2005/8/layout/chevron1"/>
    <dgm:cxn modelId="{AF086242-CCF2-46A2-90F9-13EA831ADC4E}"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6D6B79A0-1994-4B56-B8E0-F5D7F6EC03E8}" type="presOf" srcId="{EAAAC6C6-737E-4453-BFE5-D404DA6F59DE}" destId="{8298935C-C2A4-42A8-A4DA-5831263286AD}" srcOrd="0" destOrd="0" presId="urn:microsoft.com/office/officeart/2005/8/layout/chevron1"/>
    <dgm:cxn modelId="{7D05298B-EC5E-49DF-9740-48930E569B58}"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9BF332BF-7406-4CB3-B53E-855B3891F30C}" type="presOf" srcId="{FD5C0E9E-16F2-4292-90E9-59B7B1FDB6A2}" destId="{A4C77795-C641-43FD-8EBE-56312028B0AC}" srcOrd="0" destOrd="0" presId="urn:microsoft.com/office/officeart/2005/8/layout/chevron1"/>
    <dgm:cxn modelId="{5322E081-F51A-4B07-824C-CD0D73E86CAF}"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66BA875C-173C-40BB-8A07-E5C148000C75}" type="presParOf" srcId="{CB1ABACC-B994-4E87-950C-99D75B9CCB82}" destId="{D4B6B227-DFBB-43A9-9106-A6857A61639A}" srcOrd="0" destOrd="0" presId="urn:microsoft.com/office/officeart/2005/8/layout/chevron1"/>
    <dgm:cxn modelId="{D6C8F0D4-19A4-4335-B378-C2D8B4D814B2}" type="presParOf" srcId="{CB1ABACC-B994-4E87-950C-99D75B9CCB82}" destId="{E9D85CB0-18FA-46A8-AD39-2C3848B92740}" srcOrd="1" destOrd="0" presId="urn:microsoft.com/office/officeart/2005/8/layout/chevron1"/>
    <dgm:cxn modelId="{AC86D15D-E03B-4AF0-9FD6-3CB2ABEAD406}" type="presParOf" srcId="{CB1ABACC-B994-4E87-950C-99D75B9CCB82}" destId="{A4C77795-C641-43FD-8EBE-56312028B0AC}" srcOrd="2" destOrd="0" presId="urn:microsoft.com/office/officeart/2005/8/layout/chevron1"/>
    <dgm:cxn modelId="{9981C9D8-76BF-497C-8777-A9B91E7E75FC}" type="presParOf" srcId="{CB1ABACC-B994-4E87-950C-99D75B9CCB82}" destId="{3E1C348D-27DA-4825-BE02-4556E4C703B0}" srcOrd="3" destOrd="0" presId="urn:microsoft.com/office/officeart/2005/8/layout/chevron1"/>
    <dgm:cxn modelId="{A2AC5576-D9D8-4BBE-A140-F5BC9C074457}"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BA2124F-56A9-4D29-A867-6A15F8DD035E}" type="presOf" srcId="{FD5C0E9E-16F2-4292-90E9-59B7B1FDB6A2}" destId="{A4C77795-C641-43FD-8EBE-56312028B0AC}" srcOrd="0" destOrd="0" presId="urn:microsoft.com/office/officeart/2005/8/layout/chevron1"/>
    <dgm:cxn modelId="{F357BF12-A143-4C4D-879F-EB7F536FB7EC}"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A4C17F93-E845-4B6D-B1AB-62259D8D27B4}"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9DF8840E-255B-4956-A262-7F3434F5E01A}"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10CECDD7-357A-4715-87E0-B3FB3969DD4E}" type="presParOf" srcId="{CB1ABACC-B994-4E87-950C-99D75B9CCB82}" destId="{D4B6B227-DFBB-43A9-9106-A6857A61639A}" srcOrd="0" destOrd="0" presId="urn:microsoft.com/office/officeart/2005/8/layout/chevron1"/>
    <dgm:cxn modelId="{B46006FA-0612-4230-837D-A45C55C1EE4E}" type="presParOf" srcId="{CB1ABACC-B994-4E87-950C-99D75B9CCB82}" destId="{E9D85CB0-18FA-46A8-AD39-2C3848B92740}" srcOrd="1" destOrd="0" presId="urn:microsoft.com/office/officeart/2005/8/layout/chevron1"/>
    <dgm:cxn modelId="{4B93FB3B-193A-45D3-AB00-7013CCFB60CD}" type="presParOf" srcId="{CB1ABACC-B994-4E87-950C-99D75B9CCB82}" destId="{A4C77795-C641-43FD-8EBE-56312028B0AC}" srcOrd="2" destOrd="0" presId="urn:microsoft.com/office/officeart/2005/8/layout/chevron1"/>
    <dgm:cxn modelId="{D9DC632F-BAA3-488B-8B2E-EA0DF5CB2B6C}" type="presParOf" srcId="{CB1ABACC-B994-4E87-950C-99D75B9CCB82}" destId="{3E1C348D-27DA-4825-BE02-4556E4C703B0}" srcOrd="3" destOrd="0" presId="urn:microsoft.com/office/officeart/2005/8/layout/chevron1"/>
    <dgm:cxn modelId="{24C24EE8-3A96-4671-9E2F-0E5F2C06283B}"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C7F12CFD-9A5A-4A95-82AF-5B21E0831775}" type="presOf" srcId="{EAAAC6C6-737E-4453-BFE5-D404DA6F59DE}" destId="{8298935C-C2A4-42A8-A4DA-5831263286AD}" srcOrd="0" destOrd="0" presId="urn:microsoft.com/office/officeart/2005/8/layout/chevron1"/>
    <dgm:cxn modelId="{82DA5166-72E1-4913-8452-34C01E012773}"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CB910ABE-3F00-4DFF-8B51-82533AF833CA}"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7EC16B1E-B48F-40A8-AB89-977C9093521B}" type="presOf" srcId="{FD5C0E9E-16F2-4292-90E9-59B7B1FDB6A2}" destId="{A4C77795-C641-43FD-8EBE-56312028B0AC}" srcOrd="0" destOrd="0" presId="urn:microsoft.com/office/officeart/2005/8/layout/chevron1"/>
    <dgm:cxn modelId="{96E0F882-5572-4490-8B3D-925AB7391670}" type="presParOf" srcId="{CB1ABACC-B994-4E87-950C-99D75B9CCB82}" destId="{D4B6B227-DFBB-43A9-9106-A6857A61639A}" srcOrd="0" destOrd="0" presId="urn:microsoft.com/office/officeart/2005/8/layout/chevron1"/>
    <dgm:cxn modelId="{C738493C-0320-45CC-B6D5-A1F0816288FE}" type="presParOf" srcId="{CB1ABACC-B994-4E87-950C-99D75B9CCB82}" destId="{E9D85CB0-18FA-46A8-AD39-2C3848B92740}" srcOrd="1" destOrd="0" presId="urn:microsoft.com/office/officeart/2005/8/layout/chevron1"/>
    <dgm:cxn modelId="{89F907E5-4FA5-45B7-89B3-65E99F7EFAE1}" type="presParOf" srcId="{CB1ABACC-B994-4E87-950C-99D75B9CCB82}" destId="{A4C77795-C641-43FD-8EBE-56312028B0AC}" srcOrd="2" destOrd="0" presId="urn:microsoft.com/office/officeart/2005/8/layout/chevron1"/>
    <dgm:cxn modelId="{89EAA974-B3E2-49B8-99D7-E245FFC43425}" type="presParOf" srcId="{CB1ABACC-B994-4E87-950C-99D75B9CCB82}" destId="{3E1C348D-27DA-4825-BE02-4556E4C703B0}" srcOrd="3" destOrd="0" presId="urn:microsoft.com/office/officeart/2005/8/layout/chevron1"/>
    <dgm:cxn modelId="{C3A7A0E9-728C-46E4-8992-549D31343B38}"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F25F59C-35FC-4A78-A3BD-8A2F298D54B8}" type="presOf" srcId="{EAAAC6C6-737E-4453-BFE5-D404DA6F59DE}" destId="{8298935C-C2A4-42A8-A4DA-5831263286AD}" srcOrd="0" destOrd="0" presId="urn:microsoft.com/office/officeart/2005/8/layout/chevron1"/>
    <dgm:cxn modelId="{2429F9DA-0C3A-4406-BAF1-C737CE920CC0}"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D1F874BA-B3D0-4012-A974-CE8A9F22880C}"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1CE124A8-1249-4E3E-ADD8-C5EAEAA38A38}" type="presOf" srcId="{62EED78B-8AE0-4A50-A984-8BB9B4680F2E}" destId="{CB1ABACC-B994-4E87-950C-99D75B9CCB82}" srcOrd="0" destOrd="0" presId="urn:microsoft.com/office/officeart/2005/8/layout/chevron1"/>
    <dgm:cxn modelId="{79787B8E-309E-4590-A798-D5ED6F50A26E}" type="presParOf" srcId="{CB1ABACC-B994-4E87-950C-99D75B9CCB82}" destId="{D4B6B227-DFBB-43A9-9106-A6857A61639A}" srcOrd="0" destOrd="0" presId="urn:microsoft.com/office/officeart/2005/8/layout/chevron1"/>
    <dgm:cxn modelId="{CFC82E1C-0A7A-44D1-AE1F-F701593D31A4}" type="presParOf" srcId="{CB1ABACC-B994-4E87-950C-99D75B9CCB82}" destId="{E9D85CB0-18FA-46A8-AD39-2C3848B92740}" srcOrd="1" destOrd="0" presId="urn:microsoft.com/office/officeart/2005/8/layout/chevron1"/>
    <dgm:cxn modelId="{090E8349-0899-4CDB-9BFE-8942CE00CB63}" type="presParOf" srcId="{CB1ABACC-B994-4E87-950C-99D75B9CCB82}" destId="{A4C77795-C641-43FD-8EBE-56312028B0AC}" srcOrd="2" destOrd="0" presId="urn:microsoft.com/office/officeart/2005/8/layout/chevron1"/>
    <dgm:cxn modelId="{9BADB5D7-B97C-4BEF-ADA8-789C550D9CBD}" type="presParOf" srcId="{CB1ABACC-B994-4E87-950C-99D75B9CCB82}" destId="{3E1C348D-27DA-4825-BE02-4556E4C703B0}" srcOrd="3" destOrd="0" presId="urn:microsoft.com/office/officeart/2005/8/layout/chevron1"/>
    <dgm:cxn modelId="{301A1288-FE7D-4668-B35A-A64281DE84FA}"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8566D0EF-FEC8-4309-B981-00D0DC221226}" type="presOf" srcId="{EAAAC6C6-737E-4453-BFE5-D404DA6F59DE}" destId="{8298935C-C2A4-42A8-A4DA-5831263286AD}" srcOrd="0" destOrd="0" presId="urn:microsoft.com/office/officeart/2005/8/layout/chevron1"/>
    <dgm:cxn modelId="{ED151787-36C7-44F6-A645-6DDABEAB27F7}" type="presOf" srcId="{62EED78B-8AE0-4A50-A984-8BB9B4680F2E}" destId="{CB1ABACC-B994-4E87-950C-99D75B9CCB82}" srcOrd="0" destOrd="0" presId="urn:microsoft.com/office/officeart/2005/8/layout/chevron1"/>
    <dgm:cxn modelId="{36090318-DCAB-4024-B6F4-C5D02C0C9B7C}"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5344D0C5-7F3B-454C-8BF7-10ED9C3C2A7B}"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5DF2E5D4-CDB5-4959-9FD2-068097BAACAC}" type="presParOf" srcId="{CB1ABACC-B994-4E87-950C-99D75B9CCB82}" destId="{D4B6B227-DFBB-43A9-9106-A6857A61639A}" srcOrd="0" destOrd="0" presId="urn:microsoft.com/office/officeart/2005/8/layout/chevron1"/>
    <dgm:cxn modelId="{2ED2CC45-D86F-47A2-B6F6-EA1206C18025}" type="presParOf" srcId="{CB1ABACC-B994-4E87-950C-99D75B9CCB82}" destId="{E9D85CB0-18FA-46A8-AD39-2C3848B92740}" srcOrd="1" destOrd="0" presId="urn:microsoft.com/office/officeart/2005/8/layout/chevron1"/>
    <dgm:cxn modelId="{05022BD6-FF44-4991-82E5-505272EB9EE2}" type="presParOf" srcId="{CB1ABACC-B994-4E87-950C-99D75B9CCB82}" destId="{A4C77795-C641-43FD-8EBE-56312028B0AC}" srcOrd="2" destOrd="0" presId="urn:microsoft.com/office/officeart/2005/8/layout/chevron1"/>
    <dgm:cxn modelId="{82B379BB-4339-41E3-8253-01E0CF0F8E21}" type="presParOf" srcId="{CB1ABACC-B994-4E87-950C-99D75B9CCB82}" destId="{3E1C348D-27DA-4825-BE02-4556E4C703B0}" srcOrd="3" destOrd="0" presId="urn:microsoft.com/office/officeart/2005/8/layout/chevron1"/>
    <dgm:cxn modelId="{47239213-009C-42A8-94EC-4190E22C60A6}"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DB85A58A-9F2C-455B-99EF-7801914CAF5C}" type="presOf" srcId="{62EED78B-8AE0-4A50-A984-8BB9B4680F2E}" destId="{CB1ABACC-B994-4E87-950C-99D75B9CCB82}" srcOrd="0" destOrd="0" presId="urn:microsoft.com/office/officeart/2005/8/layout/chevron1"/>
    <dgm:cxn modelId="{531DC53A-5F45-4DFB-A430-33F9A8325FD5}"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3D295C57-4B34-437B-A41F-52BD17C95F8D}" type="presOf" srcId="{FD5C0E9E-16F2-4292-90E9-59B7B1FDB6A2}" destId="{A4C77795-C641-43FD-8EBE-56312028B0AC}" srcOrd="0" destOrd="0" presId="urn:microsoft.com/office/officeart/2005/8/layout/chevron1"/>
    <dgm:cxn modelId="{65AD657A-B7B0-451D-B3DF-A26925453000}"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CC4C06F6-24A6-4153-984D-06E3597B31BE}" type="presParOf" srcId="{CB1ABACC-B994-4E87-950C-99D75B9CCB82}" destId="{D4B6B227-DFBB-43A9-9106-A6857A61639A}" srcOrd="0" destOrd="0" presId="urn:microsoft.com/office/officeart/2005/8/layout/chevron1"/>
    <dgm:cxn modelId="{8FD042AD-D5C0-405E-A007-9EC41823AEF6}" type="presParOf" srcId="{CB1ABACC-B994-4E87-950C-99D75B9CCB82}" destId="{E9D85CB0-18FA-46A8-AD39-2C3848B92740}" srcOrd="1" destOrd="0" presId="urn:microsoft.com/office/officeart/2005/8/layout/chevron1"/>
    <dgm:cxn modelId="{E550AE7A-8035-41B4-A09B-15E81CCAB889}" type="presParOf" srcId="{CB1ABACC-B994-4E87-950C-99D75B9CCB82}" destId="{A4C77795-C641-43FD-8EBE-56312028B0AC}" srcOrd="2" destOrd="0" presId="urn:microsoft.com/office/officeart/2005/8/layout/chevron1"/>
    <dgm:cxn modelId="{975FFD12-014D-4BEC-83EC-4EB78B846EBA}" type="presParOf" srcId="{CB1ABACC-B994-4E87-950C-99D75B9CCB82}" destId="{3E1C348D-27DA-4825-BE02-4556E4C703B0}" srcOrd="3" destOrd="0" presId="urn:microsoft.com/office/officeart/2005/8/layout/chevron1"/>
    <dgm:cxn modelId="{D917F836-B5C3-4D1C-9E2E-46621690F081}"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03A8C7E1-7B9C-41DC-90CC-8111EF42EEA0}"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888A7F86-1C6E-4661-9FF5-2F88F8CB1246}"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2AE6ED45-6E70-44D9-AAB8-BC3359BBCB5C}" type="presOf" srcId="{EAAAC6C6-737E-4453-BFE5-D404DA6F59DE}" destId="{8298935C-C2A4-42A8-A4DA-5831263286AD}" srcOrd="0" destOrd="0" presId="urn:microsoft.com/office/officeart/2005/8/layout/chevron1"/>
    <dgm:cxn modelId="{F1BA5F6A-A10D-486B-B8CD-25C5570B4103}"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000A5BEB-CACC-42A9-BD2F-37E6FA4762A1}" type="presParOf" srcId="{CB1ABACC-B994-4E87-950C-99D75B9CCB82}" destId="{D4B6B227-DFBB-43A9-9106-A6857A61639A}" srcOrd="0" destOrd="0" presId="urn:microsoft.com/office/officeart/2005/8/layout/chevron1"/>
    <dgm:cxn modelId="{5B6D6780-793A-4C47-A503-3A5B4BFF9D3C}" type="presParOf" srcId="{CB1ABACC-B994-4E87-950C-99D75B9CCB82}" destId="{E9D85CB0-18FA-46A8-AD39-2C3848B92740}" srcOrd="1" destOrd="0" presId="urn:microsoft.com/office/officeart/2005/8/layout/chevron1"/>
    <dgm:cxn modelId="{6C5C1007-BD06-4042-B8CD-87E4E71C8F28}" type="presParOf" srcId="{CB1ABACC-B994-4E87-950C-99D75B9CCB82}" destId="{A4C77795-C641-43FD-8EBE-56312028B0AC}" srcOrd="2" destOrd="0" presId="urn:microsoft.com/office/officeart/2005/8/layout/chevron1"/>
    <dgm:cxn modelId="{4384DB4E-8EED-4C52-8B24-DD271FA481EE}" type="presParOf" srcId="{CB1ABACC-B994-4E87-950C-99D75B9CCB82}" destId="{3E1C348D-27DA-4825-BE02-4556E4C703B0}" srcOrd="3" destOrd="0" presId="urn:microsoft.com/office/officeart/2005/8/layout/chevron1"/>
    <dgm:cxn modelId="{646B479A-2F2B-4E73-8A9B-E2CB4D83B060}"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472E52A7-3F49-41F9-A94E-C517CA5BBAD4}"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55546728-D9F0-4C00-B8D9-F620AF150155}" type="presOf" srcId="{916A54FC-7285-4D88-922C-36473E8E6EAD}" destId="{D4B6B227-DFBB-43A9-9106-A6857A61639A}" srcOrd="0" destOrd="0" presId="urn:microsoft.com/office/officeart/2005/8/layout/chevron1"/>
    <dgm:cxn modelId="{BF167213-8B7B-4528-83C4-27CBE458E984}"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5F8B2F6C-1848-49F1-82C5-59E2230C5A57}" type="presOf" srcId="{62EED78B-8AE0-4A50-A984-8BB9B4680F2E}" destId="{CB1ABACC-B994-4E87-950C-99D75B9CCB82}" srcOrd="0" destOrd="0" presId="urn:microsoft.com/office/officeart/2005/8/layout/chevron1"/>
    <dgm:cxn modelId="{31AE87BE-CE59-403E-87B3-F5A9FB644452}" type="presParOf" srcId="{CB1ABACC-B994-4E87-950C-99D75B9CCB82}" destId="{D4B6B227-DFBB-43A9-9106-A6857A61639A}" srcOrd="0" destOrd="0" presId="urn:microsoft.com/office/officeart/2005/8/layout/chevron1"/>
    <dgm:cxn modelId="{AC6E828F-8A18-4E1D-8126-36DF8E927DE7}" type="presParOf" srcId="{CB1ABACC-B994-4E87-950C-99D75B9CCB82}" destId="{E9D85CB0-18FA-46A8-AD39-2C3848B92740}" srcOrd="1" destOrd="0" presId="urn:microsoft.com/office/officeart/2005/8/layout/chevron1"/>
    <dgm:cxn modelId="{10C5C7F6-5D75-492A-A976-2D6D8F628A41}" type="presParOf" srcId="{CB1ABACC-B994-4E87-950C-99D75B9CCB82}" destId="{A4C77795-C641-43FD-8EBE-56312028B0AC}" srcOrd="2" destOrd="0" presId="urn:microsoft.com/office/officeart/2005/8/layout/chevron1"/>
    <dgm:cxn modelId="{BC5C5676-52E8-4B13-92B7-083D0AD8A0B1}" type="presParOf" srcId="{CB1ABACC-B994-4E87-950C-99D75B9CCB82}" destId="{3E1C348D-27DA-4825-BE02-4556E4C703B0}" srcOrd="3" destOrd="0" presId="urn:microsoft.com/office/officeart/2005/8/layout/chevron1"/>
    <dgm:cxn modelId="{7DF056B2-17E9-45C9-8F3A-8A76BE99B9F1}"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587A5A1A-1B02-4D4D-9814-455508BB2F29}" type="presOf" srcId="{62EED78B-8AE0-4A50-A984-8BB9B4680F2E}" destId="{CB1ABACC-B994-4E87-950C-99D75B9CCB82}" srcOrd="0" destOrd="0" presId="urn:microsoft.com/office/officeart/2005/8/layout/chevron1"/>
    <dgm:cxn modelId="{0E1F231D-EE91-4BAA-80CB-FCF595EB3DBD}" type="presOf" srcId="{916A54FC-7285-4D88-922C-36473E8E6EAD}" destId="{D4B6B227-DFBB-43A9-9106-A6857A61639A}" srcOrd="0" destOrd="0" presId="urn:microsoft.com/office/officeart/2005/8/layout/chevron1"/>
    <dgm:cxn modelId="{19ADD5DF-309D-4964-856A-F99A78031DE5}"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3535F2B6-0345-44F3-BE74-F32FD076D1EB}"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EF66DD6F-B202-4A47-9936-D8B55ABC6D7E}" type="presParOf" srcId="{CB1ABACC-B994-4E87-950C-99D75B9CCB82}" destId="{D4B6B227-DFBB-43A9-9106-A6857A61639A}" srcOrd="0" destOrd="0" presId="urn:microsoft.com/office/officeart/2005/8/layout/chevron1"/>
    <dgm:cxn modelId="{31F50A04-5DA9-4BE3-A420-F8BD08E304B4}" type="presParOf" srcId="{CB1ABACC-B994-4E87-950C-99D75B9CCB82}" destId="{E9D85CB0-18FA-46A8-AD39-2C3848B92740}" srcOrd="1" destOrd="0" presId="urn:microsoft.com/office/officeart/2005/8/layout/chevron1"/>
    <dgm:cxn modelId="{795C2157-16D2-4B26-BDF2-B5A63EACFF2C}" type="presParOf" srcId="{CB1ABACC-B994-4E87-950C-99D75B9CCB82}" destId="{A4C77795-C641-43FD-8EBE-56312028B0AC}" srcOrd="2" destOrd="0" presId="urn:microsoft.com/office/officeart/2005/8/layout/chevron1"/>
    <dgm:cxn modelId="{82BF3ABE-250D-4A0C-81B8-893D8E89FADC}" type="presParOf" srcId="{CB1ABACC-B994-4E87-950C-99D75B9CCB82}" destId="{3E1C348D-27DA-4825-BE02-4556E4C703B0}" srcOrd="3" destOrd="0" presId="urn:microsoft.com/office/officeart/2005/8/layout/chevron1"/>
    <dgm:cxn modelId="{BE6A4DB8-7029-4C7B-A813-08894DFE3792}"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B2F3141-CD98-4589-AFE1-47600A6409EB}"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7BD49DBB-081C-40D0-BC9B-6FE79B4817B9}" type="presOf" srcId="{62EED78B-8AE0-4A50-A984-8BB9B4680F2E}" destId="{CB1ABACC-B994-4E87-950C-99D75B9CCB82}" srcOrd="0" destOrd="0" presId="urn:microsoft.com/office/officeart/2005/8/layout/chevron1"/>
    <dgm:cxn modelId="{860E6743-505D-4F19-8865-A73A2B80DDF0}" type="presOf" srcId="{916A54FC-7285-4D88-922C-36473E8E6EAD}" destId="{D4B6B227-DFBB-43A9-9106-A6857A61639A}" srcOrd="0" destOrd="0" presId="urn:microsoft.com/office/officeart/2005/8/layout/chevron1"/>
    <dgm:cxn modelId="{72329324-7D2B-4ABE-AB6A-0D93FC7E0576}"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694318BB-EFAC-4DD3-B6D1-842A18FBF827}" type="presParOf" srcId="{CB1ABACC-B994-4E87-950C-99D75B9CCB82}" destId="{D4B6B227-DFBB-43A9-9106-A6857A61639A}" srcOrd="0" destOrd="0" presId="urn:microsoft.com/office/officeart/2005/8/layout/chevron1"/>
    <dgm:cxn modelId="{823FB7E5-D409-4172-87AD-848B4627C312}" type="presParOf" srcId="{CB1ABACC-B994-4E87-950C-99D75B9CCB82}" destId="{E9D85CB0-18FA-46A8-AD39-2C3848B92740}" srcOrd="1" destOrd="0" presId="urn:microsoft.com/office/officeart/2005/8/layout/chevron1"/>
    <dgm:cxn modelId="{20D46FF6-B8F7-4438-8A1F-B12129EC7ECD}" type="presParOf" srcId="{CB1ABACC-B994-4E87-950C-99D75B9CCB82}" destId="{A4C77795-C641-43FD-8EBE-56312028B0AC}" srcOrd="2" destOrd="0" presId="urn:microsoft.com/office/officeart/2005/8/layout/chevron1"/>
    <dgm:cxn modelId="{C9C6BCCE-CA79-46FD-A25C-C60BA2863F95}" type="presParOf" srcId="{CB1ABACC-B994-4E87-950C-99D75B9CCB82}" destId="{3E1C348D-27DA-4825-BE02-4556E4C703B0}" srcOrd="3" destOrd="0" presId="urn:microsoft.com/office/officeart/2005/8/layout/chevron1"/>
    <dgm:cxn modelId="{452A452F-9006-4AD5-A92F-8F9BF3096E67}"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D358D4D-4DCC-4148-8B64-376EB8C50266}" srcId="{62EED78B-8AE0-4A50-A984-8BB9B4680F2E}" destId="{EAAAC6C6-737E-4453-BFE5-D404DA6F59DE}" srcOrd="2" destOrd="0" parTransId="{198F8D61-E9F0-49B3-9ADD-01B175E1CC27}" sibTransId="{47866752-14AB-4BF8-A2FB-3A1A4ADBCAF1}"/>
    <dgm:cxn modelId="{9F4335D3-610E-4F41-91D5-697D85A18763}" type="presOf" srcId="{FD5C0E9E-16F2-4292-90E9-59B7B1FDB6A2}" destId="{A4C77795-C641-43FD-8EBE-56312028B0AC}" srcOrd="0" destOrd="0" presId="urn:microsoft.com/office/officeart/2005/8/layout/chevron1"/>
    <dgm:cxn modelId="{81D0BE77-872B-41AD-9D1B-26F71D272994}"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7E0D5612-CB10-4555-B366-C9F1DF8CEDCD}" type="presOf" srcId="{916A54FC-7285-4D88-922C-36473E8E6EAD}" destId="{D4B6B227-DFBB-43A9-9106-A6857A61639A}" srcOrd="0" destOrd="0" presId="urn:microsoft.com/office/officeart/2005/8/layout/chevron1"/>
    <dgm:cxn modelId="{583A81BB-E3A8-4087-971E-8CC0DE583145}" type="presOf" srcId="{EAAAC6C6-737E-4453-BFE5-D404DA6F59DE}" destId="{8298935C-C2A4-42A8-A4DA-5831263286AD}" srcOrd="0" destOrd="0" presId="urn:microsoft.com/office/officeart/2005/8/layout/chevron1"/>
    <dgm:cxn modelId="{D657166A-FC51-4249-BA5B-56F288A766D4}" type="presParOf" srcId="{CB1ABACC-B994-4E87-950C-99D75B9CCB82}" destId="{D4B6B227-DFBB-43A9-9106-A6857A61639A}" srcOrd="0" destOrd="0" presId="urn:microsoft.com/office/officeart/2005/8/layout/chevron1"/>
    <dgm:cxn modelId="{9D26C9A8-6BE6-4E25-A9DD-0970F05D7AE6}" type="presParOf" srcId="{CB1ABACC-B994-4E87-950C-99D75B9CCB82}" destId="{E9D85CB0-18FA-46A8-AD39-2C3848B92740}" srcOrd="1" destOrd="0" presId="urn:microsoft.com/office/officeart/2005/8/layout/chevron1"/>
    <dgm:cxn modelId="{65C77239-BE5A-4CDF-8720-0391C5400F72}" type="presParOf" srcId="{CB1ABACC-B994-4E87-950C-99D75B9CCB82}" destId="{A4C77795-C641-43FD-8EBE-56312028B0AC}" srcOrd="2" destOrd="0" presId="urn:microsoft.com/office/officeart/2005/8/layout/chevron1"/>
    <dgm:cxn modelId="{7FB10F9E-B955-4CBC-81CF-AE267FB66833}" type="presParOf" srcId="{CB1ABACC-B994-4E87-950C-99D75B9CCB82}" destId="{3E1C348D-27DA-4825-BE02-4556E4C703B0}" srcOrd="3" destOrd="0" presId="urn:microsoft.com/office/officeart/2005/8/layout/chevron1"/>
    <dgm:cxn modelId="{43B97CF2-4AC8-42F1-8EB7-802B49E2A1FC}"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3275959C-3BD7-411D-A246-D6C7B8F8438A}" type="presOf" srcId="{62EED78B-8AE0-4A50-A984-8BB9B4680F2E}" destId="{CB1ABACC-B994-4E87-950C-99D75B9CCB82}" srcOrd="0" destOrd="0" presId="urn:microsoft.com/office/officeart/2005/8/layout/chevron1"/>
    <dgm:cxn modelId="{91D3F509-6EAA-4D6E-8819-22F5E2A1B6C2}" type="presOf" srcId="{FD5C0E9E-16F2-4292-90E9-59B7B1FDB6A2}" destId="{A4C77795-C641-43FD-8EBE-56312028B0AC}" srcOrd="0" destOrd="0" presId="urn:microsoft.com/office/officeart/2005/8/layout/chevron1"/>
    <dgm:cxn modelId="{5F4B1D75-8736-4F72-9B78-66C7F8E648B4}"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C5BF1BD0-B9B3-416F-B3F1-777286354BFD}" type="presOf" srcId="{EAAAC6C6-737E-4453-BFE5-D404DA6F59DE}" destId="{8298935C-C2A4-42A8-A4DA-5831263286AD}" srcOrd="0" destOrd="0" presId="urn:microsoft.com/office/officeart/2005/8/layout/chevron1"/>
    <dgm:cxn modelId="{0CF4B406-042C-4C8B-BC8D-8ADEAB68D3D8}" type="presParOf" srcId="{CB1ABACC-B994-4E87-950C-99D75B9CCB82}" destId="{D4B6B227-DFBB-43A9-9106-A6857A61639A}" srcOrd="0" destOrd="0" presId="urn:microsoft.com/office/officeart/2005/8/layout/chevron1"/>
    <dgm:cxn modelId="{A1999609-1152-49A0-B050-32FB1D8DAD61}" type="presParOf" srcId="{CB1ABACC-B994-4E87-950C-99D75B9CCB82}" destId="{E9D85CB0-18FA-46A8-AD39-2C3848B92740}" srcOrd="1" destOrd="0" presId="urn:microsoft.com/office/officeart/2005/8/layout/chevron1"/>
    <dgm:cxn modelId="{62A7E885-255E-47B8-AE76-D04C1BB08BA4}" type="presParOf" srcId="{CB1ABACC-B994-4E87-950C-99D75B9CCB82}" destId="{A4C77795-C641-43FD-8EBE-56312028B0AC}" srcOrd="2" destOrd="0" presId="urn:microsoft.com/office/officeart/2005/8/layout/chevron1"/>
    <dgm:cxn modelId="{0CC1C5D3-A95A-4FE9-B522-FA2B6DEF3F9C}" type="presParOf" srcId="{CB1ABACC-B994-4E87-950C-99D75B9CCB82}" destId="{3E1C348D-27DA-4825-BE02-4556E4C703B0}" srcOrd="3" destOrd="0" presId="urn:microsoft.com/office/officeart/2005/8/layout/chevron1"/>
    <dgm:cxn modelId="{F301D763-C205-4A5D-A74A-9FC105733DDB}"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D358D4D-4DCC-4148-8B64-376EB8C50266}" srcId="{62EED78B-8AE0-4A50-A984-8BB9B4680F2E}" destId="{EAAAC6C6-737E-4453-BFE5-D404DA6F59DE}" srcOrd="2" destOrd="0" parTransId="{198F8D61-E9F0-49B3-9ADD-01B175E1CC27}" sibTransId="{47866752-14AB-4BF8-A2FB-3A1A4ADBCAF1}"/>
    <dgm:cxn modelId="{9D799070-4E53-4929-B6C0-D5C0BAD6F9ED}"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D1EEF18E-4AB9-4DC4-A193-8ADCA05D2967}" type="presOf" srcId="{916A54FC-7285-4D88-922C-36473E8E6EAD}" destId="{D4B6B227-DFBB-43A9-9106-A6857A61639A}" srcOrd="0" destOrd="0" presId="urn:microsoft.com/office/officeart/2005/8/layout/chevron1"/>
    <dgm:cxn modelId="{E2B345F7-4D43-40FF-8E25-56DCE3A5630D}" type="presOf" srcId="{62EED78B-8AE0-4A50-A984-8BB9B4680F2E}" destId="{CB1ABACC-B994-4E87-950C-99D75B9CCB82}"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CD871776-5A71-434B-8A91-B60E3A689599}" type="presOf" srcId="{EAAAC6C6-737E-4453-BFE5-D404DA6F59DE}" destId="{8298935C-C2A4-42A8-A4DA-5831263286AD}" srcOrd="0" destOrd="0" presId="urn:microsoft.com/office/officeart/2005/8/layout/chevron1"/>
    <dgm:cxn modelId="{3C1958CD-B339-4EB1-8071-8F8CBC087B31}" type="presParOf" srcId="{CB1ABACC-B994-4E87-950C-99D75B9CCB82}" destId="{D4B6B227-DFBB-43A9-9106-A6857A61639A}" srcOrd="0" destOrd="0" presId="urn:microsoft.com/office/officeart/2005/8/layout/chevron1"/>
    <dgm:cxn modelId="{8A363A7B-BE74-46D7-AA3E-13508111ED04}" type="presParOf" srcId="{CB1ABACC-B994-4E87-950C-99D75B9CCB82}" destId="{E9D85CB0-18FA-46A8-AD39-2C3848B92740}" srcOrd="1" destOrd="0" presId="urn:microsoft.com/office/officeart/2005/8/layout/chevron1"/>
    <dgm:cxn modelId="{1A778641-738C-4A3B-BE40-9E169C28C7B8}" type="presParOf" srcId="{CB1ABACC-B994-4E87-950C-99D75B9CCB82}" destId="{A4C77795-C641-43FD-8EBE-56312028B0AC}" srcOrd="2" destOrd="0" presId="urn:microsoft.com/office/officeart/2005/8/layout/chevron1"/>
    <dgm:cxn modelId="{7FFCB85B-E3AC-4411-AD08-7D46D1721501}" type="presParOf" srcId="{CB1ABACC-B994-4E87-950C-99D75B9CCB82}" destId="{3E1C348D-27DA-4825-BE02-4556E4C703B0}" srcOrd="3" destOrd="0" presId="urn:microsoft.com/office/officeart/2005/8/layout/chevron1"/>
    <dgm:cxn modelId="{5712D2C3-9742-486D-AED1-D8A6FEA4993C}"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F839EF3F-355F-455C-91F3-C9493FD3E593}" type="presOf" srcId="{916A54FC-7285-4D88-922C-36473E8E6EAD}" destId="{D4B6B227-DFBB-43A9-9106-A6857A61639A}" srcOrd="0" destOrd="0" presId="urn:microsoft.com/office/officeart/2005/8/layout/chevron1"/>
    <dgm:cxn modelId="{A7195628-5D85-4A85-A2EA-0686C606C6A8}" type="presOf" srcId="{62EED78B-8AE0-4A50-A984-8BB9B4680F2E}" destId="{CB1ABACC-B994-4E87-950C-99D75B9CCB82}" srcOrd="0" destOrd="0" presId="urn:microsoft.com/office/officeart/2005/8/layout/chevron1"/>
    <dgm:cxn modelId="{B410B52F-0659-452E-8F96-B5DA7264D558}"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75AA11B5-D1B6-4A0E-AC49-6680C39AC496}"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1F33EBD0-3044-437F-A1D7-119358A7D939}" type="presParOf" srcId="{CB1ABACC-B994-4E87-950C-99D75B9CCB82}" destId="{D4B6B227-DFBB-43A9-9106-A6857A61639A}" srcOrd="0" destOrd="0" presId="urn:microsoft.com/office/officeart/2005/8/layout/chevron1"/>
    <dgm:cxn modelId="{7975BCBB-A421-4ABF-83AB-145B35831A20}" type="presParOf" srcId="{CB1ABACC-B994-4E87-950C-99D75B9CCB82}" destId="{E9D85CB0-18FA-46A8-AD39-2C3848B92740}" srcOrd="1" destOrd="0" presId="urn:microsoft.com/office/officeart/2005/8/layout/chevron1"/>
    <dgm:cxn modelId="{36729E6C-10B7-42C2-9A1F-9718EB82E827}" type="presParOf" srcId="{CB1ABACC-B994-4E87-950C-99D75B9CCB82}" destId="{A4C77795-C641-43FD-8EBE-56312028B0AC}" srcOrd="2" destOrd="0" presId="urn:microsoft.com/office/officeart/2005/8/layout/chevron1"/>
    <dgm:cxn modelId="{2A17ED62-5B0A-4558-84E6-03A5D4DD162E}" type="presParOf" srcId="{CB1ABACC-B994-4E87-950C-99D75B9CCB82}" destId="{3E1C348D-27DA-4825-BE02-4556E4C703B0}" srcOrd="3" destOrd="0" presId="urn:microsoft.com/office/officeart/2005/8/layout/chevron1"/>
    <dgm:cxn modelId="{FA32714B-FB4E-45A2-B3B6-12163B868C65}"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2F06AE80-DAA9-438E-990A-8421EC76260D}" type="presOf" srcId="{FD5C0E9E-16F2-4292-90E9-59B7B1FDB6A2}" destId="{A4C77795-C641-43FD-8EBE-56312028B0AC}" srcOrd="0" destOrd="0" presId="urn:microsoft.com/office/officeart/2005/8/layout/chevron1"/>
    <dgm:cxn modelId="{7C1D4E94-E730-4C8B-B53D-DFCCA3BFA53F}"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ADDBB3CF-C329-443C-82F7-EF9FBB8E1B72}" type="presOf" srcId="{916A54FC-7285-4D88-922C-36473E8E6EAD}" destId="{D4B6B227-DFBB-43A9-9106-A6857A61639A}" srcOrd="0" destOrd="0" presId="urn:microsoft.com/office/officeart/2005/8/layout/chevron1"/>
    <dgm:cxn modelId="{6DE42A21-4AAE-45F2-8B5D-5CC5C12B3A36}"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0DD06E96-BC94-4E7C-B2AF-8FD4B5C4C673}" type="presParOf" srcId="{CB1ABACC-B994-4E87-950C-99D75B9CCB82}" destId="{D4B6B227-DFBB-43A9-9106-A6857A61639A}" srcOrd="0" destOrd="0" presId="urn:microsoft.com/office/officeart/2005/8/layout/chevron1"/>
    <dgm:cxn modelId="{4BADAC7B-9C1E-4E16-86ED-5171527DFAF6}" type="presParOf" srcId="{CB1ABACC-B994-4E87-950C-99D75B9CCB82}" destId="{E9D85CB0-18FA-46A8-AD39-2C3848B92740}" srcOrd="1" destOrd="0" presId="urn:microsoft.com/office/officeart/2005/8/layout/chevron1"/>
    <dgm:cxn modelId="{741E077E-3F37-45DA-8D82-F1DFBC617AE0}" type="presParOf" srcId="{CB1ABACC-B994-4E87-950C-99D75B9CCB82}" destId="{A4C77795-C641-43FD-8EBE-56312028B0AC}" srcOrd="2" destOrd="0" presId="urn:microsoft.com/office/officeart/2005/8/layout/chevron1"/>
    <dgm:cxn modelId="{795CE1A0-6179-41E6-AC6A-003AD99A3B6B}" type="presParOf" srcId="{CB1ABACC-B994-4E87-950C-99D75B9CCB82}" destId="{3E1C348D-27DA-4825-BE02-4556E4C703B0}" srcOrd="3" destOrd="0" presId="urn:microsoft.com/office/officeart/2005/8/layout/chevron1"/>
    <dgm:cxn modelId="{3283307C-0D77-4584-9D5A-3D0A49969BAD}"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996C1A1F-74B6-40F5-AB29-2F8807D22B79}" type="presOf" srcId="{62EED78B-8AE0-4A50-A984-8BB9B4680F2E}" destId="{CB1ABACC-B994-4E87-950C-99D75B9CCB82}" srcOrd="0" destOrd="0" presId="urn:microsoft.com/office/officeart/2005/8/layout/chevron1"/>
    <dgm:cxn modelId="{CF580998-DBDE-411B-B1FE-A8E334EE2297}"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05BAF5A8-34EF-4E43-B9A0-995BDC88DD70}" type="presOf" srcId="{916A54FC-7285-4D88-922C-36473E8E6EAD}" destId="{D4B6B227-DFBB-43A9-9106-A6857A61639A}" srcOrd="0" destOrd="0" presId="urn:microsoft.com/office/officeart/2005/8/layout/chevron1"/>
    <dgm:cxn modelId="{6C58D2F1-CA8B-41BD-B2B2-9982BDFA5772}" type="presOf" srcId="{FD5C0E9E-16F2-4292-90E9-59B7B1FDB6A2}" destId="{A4C77795-C641-43FD-8EBE-56312028B0AC}"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4D2A5E32-553F-4A11-9878-0A92686FAE80}" type="presParOf" srcId="{CB1ABACC-B994-4E87-950C-99D75B9CCB82}" destId="{D4B6B227-DFBB-43A9-9106-A6857A61639A}" srcOrd="0" destOrd="0" presId="urn:microsoft.com/office/officeart/2005/8/layout/chevron1"/>
    <dgm:cxn modelId="{A28F16EE-BE5B-4D9D-AE78-79CA437FD3A4}" type="presParOf" srcId="{CB1ABACC-B994-4E87-950C-99D75B9CCB82}" destId="{E9D85CB0-18FA-46A8-AD39-2C3848B92740}" srcOrd="1" destOrd="0" presId="urn:microsoft.com/office/officeart/2005/8/layout/chevron1"/>
    <dgm:cxn modelId="{A62CF214-0254-480A-94BE-6873784BF5EB}" type="presParOf" srcId="{CB1ABACC-B994-4E87-950C-99D75B9CCB82}" destId="{A4C77795-C641-43FD-8EBE-56312028B0AC}" srcOrd="2" destOrd="0" presId="urn:microsoft.com/office/officeart/2005/8/layout/chevron1"/>
    <dgm:cxn modelId="{C7700A61-801B-434F-AAE6-C5E9D00DF438}" type="presParOf" srcId="{CB1ABACC-B994-4E87-950C-99D75B9CCB82}" destId="{3E1C348D-27DA-4825-BE02-4556E4C703B0}" srcOrd="3" destOrd="0" presId="urn:microsoft.com/office/officeart/2005/8/layout/chevron1"/>
    <dgm:cxn modelId="{D995FFDD-A740-47A2-B87F-273A5033B98A}"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3302261-FB78-44AC-AA38-8175ECD043E8}" type="presOf" srcId="{FD5C0E9E-16F2-4292-90E9-59B7B1FDB6A2}" destId="{A4C77795-C641-43FD-8EBE-56312028B0AC}" srcOrd="0" destOrd="0" presId="urn:microsoft.com/office/officeart/2005/8/layout/chevron1"/>
    <dgm:cxn modelId="{425378C7-E81F-416F-AC99-4D198285C943}"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A1C4CC89-60FC-4162-8595-48974FC2ADD3}"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8046C5CB-FC5D-431A-B324-062CAD442D13}" type="presOf" srcId="{62EED78B-8AE0-4A50-A984-8BB9B4680F2E}" destId="{CB1ABACC-B994-4E87-950C-99D75B9CCB82}"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7E263306-FABB-4A9A-BDA5-A8355619775F}" type="presParOf" srcId="{CB1ABACC-B994-4E87-950C-99D75B9CCB82}" destId="{D4B6B227-DFBB-43A9-9106-A6857A61639A}" srcOrd="0" destOrd="0" presId="urn:microsoft.com/office/officeart/2005/8/layout/chevron1"/>
    <dgm:cxn modelId="{2E3BEFEC-8616-4370-912C-08D957BE0ADC}" type="presParOf" srcId="{CB1ABACC-B994-4E87-950C-99D75B9CCB82}" destId="{E9D85CB0-18FA-46A8-AD39-2C3848B92740}" srcOrd="1" destOrd="0" presId="urn:microsoft.com/office/officeart/2005/8/layout/chevron1"/>
    <dgm:cxn modelId="{0245C99F-5761-4435-A26F-5E39E05CB94F}" type="presParOf" srcId="{CB1ABACC-B994-4E87-950C-99D75B9CCB82}" destId="{A4C77795-C641-43FD-8EBE-56312028B0AC}" srcOrd="2" destOrd="0" presId="urn:microsoft.com/office/officeart/2005/8/layout/chevron1"/>
    <dgm:cxn modelId="{D77F86FD-A615-417E-8BF6-A6DB3619081B}" type="presParOf" srcId="{CB1ABACC-B994-4E87-950C-99D75B9CCB82}" destId="{3E1C348D-27DA-4825-BE02-4556E4C703B0}" srcOrd="3" destOrd="0" presId="urn:microsoft.com/office/officeart/2005/8/layout/chevron1"/>
    <dgm:cxn modelId="{C715C19E-98C5-4E5A-814D-3529E224E045}"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B1B1037-132C-4F20-88C7-11E958F84D88}"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6A0D3CB-102E-478E-A577-1F3625DA64F8}" type="presOf" srcId="{FD5C0E9E-16F2-4292-90E9-59B7B1FDB6A2}" destId="{A4C77795-C641-43FD-8EBE-56312028B0AC}" srcOrd="0" destOrd="0" presId="urn:microsoft.com/office/officeart/2005/8/layout/chevron1"/>
    <dgm:cxn modelId="{669EC0B8-8844-440C-AE67-1CB392CE5A1A}" type="presOf" srcId="{EAAAC6C6-737E-4453-BFE5-D404DA6F59DE}" destId="{8298935C-C2A4-42A8-A4DA-5831263286AD}" srcOrd="0" destOrd="0" presId="urn:microsoft.com/office/officeart/2005/8/layout/chevron1"/>
    <dgm:cxn modelId="{49AD30FA-CE07-4B03-874A-A7635D74A499}" type="presOf" srcId="{916A54FC-7285-4D88-922C-36473E8E6EAD}" destId="{D4B6B227-DFBB-43A9-9106-A6857A61639A}"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6E642449-C9B4-4792-B417-5B810044959D}" type="presParOf" srcId="{CB1ABACC-B994-4E87-950C-99D75B9CCB82}" destId="{D4B6B227-DFBB-43A9-9106-A6857A61639A}" srcOrd="0" destOrd="0" presId="urn:microsoft.com/office/officeart/2005/8/layout/chevron1"/>
    <dgm:cxn modelId="{8857A515-93F1-4B4B-AEE9-4D83AAE403C6}" type="presParOf" srcId="{CB1ABACC-B994-4E87-950C-99D75B9CCB82}" destId="{E9D85CB0-18FA-46A8-AD39-2C3848B92740}" srcOrd="1" destOrd="0" presId="urn:microsoft.com/office/officeart/2005/8/layout/chevron1"/>
    <dgm:cxn modelId="{FFE04A79-7D25-4DF3-977D-CB1DA3E551AC}" type="presParOf" srcId="{CB1ABACC-B994-4E87-950C-99D75B9CCB82}" destId="{A4C77795-C641-43FD-8EBE-56312028B0AC}" srcOrd="2" destOrd="0" presId="urn:microsoft.com/office/officeart/2005/8/layout/chevron1"/>
    <dgm:cxn modelId="{6A2718B9-9BC3-4DE1-8B0C-779F12A99AE0}" type="presParOf" srcId="{CB1ABACC-B994-4E87-950C-99D75B9CCB82}" destId="{3E1C348D-27DA-4825-BE02-4556E4C703B0}" srcOrd="3" destOrd="0" presId="urn:microsoft.com/office/officeart/2005/8/layout/chevron1"/>
    <dgm:cxn modelId="{12BAB34F-30CA-4359-97A6-CE2F8FEB65F1}"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1623D4D6-7951-46BE-BD7B-6E1617B3E31E}"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415272F7-FC71-437B-8650-E90F53D0B7B4}" type="presOf" srcId="{FD5C0E9E-16F2-4292-90E9-59B7B1FDB6A2}" destId="{A4C77795-C641-43FD-8EBE-56312028B0AC}" srcOrd="0" destOrd="0" presId="urn:microsoft.com/office/officeart/2005/8/layout/chevron1"/>
    <dgm:cxn modelId="{5A773EBA-3C76-40FD-AB9C-6D5D0C20748C}"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7AB5E6A-74AC-427A-98DC-6DB367EB4264}" type="presOf" srcId="{62EED78B-8AE0-4A50-A984-8BB9B4680F2E}" destId="{CB1ABACC-B994-4E87-950C-99D75B9CCB82}"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FBAB1D5E-4DC0-46D9-B11F-F4BD3FE47FFB}" type="presParOf" srcId="{CB1ABACC-B994-4E87-950C-99D75B9CCB82}" destId="{D4B6B227-DFBB-43A9-9106-A6857A61639A}" srcOrd="0" destOrd="0" presId="urn:microsoft.com/office/officeart/2005/8/layout/chevron1"/>
    <dgm:cxn modelId="{C59C4A5C-9501-494B-AB36-2DC53F64511D}" type="presParOf" srcId="{CB1ABACC-B994-4E87-950C-99D75B9CCB82}" destId="{E9D85CB0-18FA-46A8-AD39-2C3848B92740}" srcOrd="1" destOrd="0" presId="urn:microsoft.com/office/officeart/2005/8/layout/chevron1"/>
    <dgm:cxn modelId="{FA3E84DF-7A1E-4313-912F-B7BD351A459B}" type="presParOf" srcId="{CB1ABACC-B994-4E87-950C-99D75B9CCB82}" destId="{A4C77795-C641-43FD-8EBE-56312028B0AC}" srcOrd="2" destOrd="0" presId="urn:microsoft.com/office/officeart/2005/8/layout/chevron1"/>
    <dgm:cxn modelId="{7EE6479E-C9E5-463B-B5D8-A2770C284084}" type="presParOf" srcId="{CB1ABACC-B994-4E87-950C-99D75B9CCB82}" destId="{3E1C348D-27DA-4825-BE02-4556E4C703B0}" srcOrd="3" destOrd="0" presId="urn:microsoft.com/office/officeart/2005/8/layout/chevron1"/>
    <dgm:cxn modelId="{43C238F2-9E9C-441F-A887-0FFB4767452F}"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7A73F75-D724-488B-A454-C44B043C1555}" type="presOf" srcId="{916A54FC-7285-4D88-922C-36473E8E6EAD}" destId="{D4B6B227-DFBB-43A9-9106-A6857A61639A}"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75F4AC57-8122-473A-B2C2-FB1F07D63DB3}" type="presOf" srcId="{FD5C0E9E-16F2-4292-90E9-59B7B1FDB6A2}" destId="{A4C77795-C641-43FD-8EBE-56312028B0AC}" srcOrd="0" destOrd="0" presId="urn:microsoft.com/office/officeart/2005/8/layout/chevron1"/>
    <dgm:cxn modelId="{E451BA67-2DCF-41C2-AAF4-7C75BA1C8836}" type="presOf" srcId="{62EED78B-8AE0-4A50-A984-8BB9B4680F2E}" destId="{CB1ABACC-B994-4E87-950C-99D75B9CCB82}"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265E00E0-D46F-4AB5-A8DC-988A9240C572}" type="presOf" srcId="{EAAAC6C6-737E-4453-BFE5-D404DA6F59DE}" destId="{8298935C-C2A4-42A8-A4DA-5831263286AD}" srcOrd="0" destOrd="0" presId="urn:microsoft.com/office/officeart/2005/8/layout/chevron1"/>
    <dgm:cxn modelId="{93E63C64-4733-4A1E-81BC-B65F985E3ACE}" type="presParOf" srcId="{CB1ABACC-B994-4E87-950C-99D75B9CCB82}" destId="{D4B6B227-DFBB-43A9-9106-A6857A61639A}" srcOrd="0" destOrd="0" presId="urn:microsoft.com/office/officeart/2005/8/layout/chevron1"/>
    <dgm:cxn modelId="{014DF58E-4073-42FE-A0D2-D28E55E5C8C9}" type="presParOf" srcId="{CB1ABACC-B994-4E87-950C-99D75B9CCB82}" destId="{E9D85CB0-18FA-46A8-AD39-2C3848B92740}" srcOrd="1" destOrd="0" presId="urn:microsoft.com/office/officeart/2005/8/layout/chevron1"/>
    <dgm:cxn modelId="{698C599D-CE0C-40AC-AF49-4B533B485BB2}" type="presParOf" srcId="{CB1ABACC-B994-4E87-950C-99D75B9CCB82}" destId="{A4C77795-C641-43FD-8EBE-56312028B0AC}" srcOrd="2" destOrd="0" presId="urn:microsoft.com/office/officeart/2005/8/layout/chevron1"/>
    <dgm:cxn modelId="{50214745-F3A6-487D-A038-0CFF52C3BB73}" type="presParOf" srcId="{CB1ABACC-B994-4E87-950C-99D75B9CCB82}" destId="{3E1C348D-27DA-4825-BE02-4556E4C703B0}" srcOrd="3" destOrd="0" presId="urn:microsoft.com/office/officeart/2005/8/layout/chevron1"/>
    <dgm:cxn modelId="{F26C0DDB-AC4D-473C-AD38-94161F37F349}"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705D2484-8E9A-427F-8853-BA346C55296D}" type="presOf" srcId="{EAAAC6C6-737E-4453-BFE5-D404DA6F59DE}" destId="{8298935C-C2A4-42A8-A4DA-5831263286AD}" srcOrd="0" destOrd="0" presId="urn:microsoft.com/office/officeart/2005/8/layout/chevron1"/>
    <dgm:cxn modelId="{574BEAC0-ABE3-4C50-B14C-59BA956A6D30}" type="presOf" srcId="{916A54FC-7285-4D88-922C-36473E8E6EAD}" destId="{D4B6B227-DFBB-43A9-9106-A6857A61639A}" srcOrd="0" destOrd="0" presId="urn:microsoft.com/office/officeart/2005/8/layout/chevron1"/>
    <dgm:cxn modelId="{E4C06650-5309-4328-9CD0-24E01FBD3AD9}"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9891AA5F-D352-4B63-B66B-778FC9D49498}" type="presOf" srcId="{FD5C0E9E-16F2-4292-90E9-59B7B1FDB6A2}" destId="{A4C77795-C641-43FD-8EBE-56312028B0AC}" srcOrd="0" destOrd="0" presId="urn:microsoft.com/office/officeart/2005/8/layout/chevron1"/>
    <dgm:cxn modelId="{1A66CAF7-8D50-4ECA-B7C8-1FD16AAD9035}" type="presParOf" srcId="{CB1ABACC-B994-4E87-950C-99D75B9CCB82}" destId="{D4B6B227-DFBB-43A9-9106-A6857A61639A}" srcOrd="0" destOrd="0" presId="urn:microsoft.com/office/officeart/2005/8/layout/chevron1"/>
    <dgm:cxn modelId="{5466CA13-EE1A-4E84-B2C2-E7395A5EB72E}" type="presParOf" srcId="{CB1ABACC-B994-4E87-950C-99D75B9CCB82}" destId="{E9D85CB0-18FA-46A8-AD39-2C3848B92740}" srcOrd="1" destOrd="0" presId="urn:microsoft.com/office/officeart/2005/8/layout/chevron1"/>
    <dgm:cxn modelId="{F90F48A3-B55C-4312-8833-24E4CF1C6997}" type="presParOf" srcId="{CB1ABACC-B994-4E87-950C-99D75B9CCB82}" destId="{A4C77795-C641-43FD-8EBE-56312028B0AC}" srcOrd="2" destOrd="0" presId="urn:microsoft.com/office/officeart/2005/8/layout/chevron1"/>
    <dgm:cxn modelId="{E010E610-30BC-476F-862E-4494747595DF}" type="presParOf" srcId="{CB1ABACC-B994-4E87-950C-99D75B9CCB82}" destId="{3E1C348D-27DA-4825-BE02-4556E4C703B0}" srcOrd="3" destOrd="0" presId="urn:microsoft.com/office/officeart/2005/8/layout/chevron1"/>
    <dgm:cxn modelId="{6E9366CF-7676-4FC1-8ED1-528BC05A1AA4}"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BD25E82-BBE9-4F60-85A4-40125BE0682A}"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3046B012-7CE6-4439-AE3F-242D20EA3A24}" type="presOf" srcId="{916A54FC-7285-4D88-922C-36473E8E6EAD}" destId="{D4B6B227-DFBB-43A9-9106-A6857A61639A}" srcOrd="0" destOrd="0" presId="urn:microsoft.com/office/officeart/2005/8/layout/chevron1"/>
    <dgm:cxn modelId="{D2F23D8B-B795-45A3-A3FB-526C1B72F0CD}" type="presOf" srcId="{FD5C0E9E-16F2-4292-90E9-59B7B1FDB6A2}" destId="{A4C77795-C641-43FD-8EBE-56312028B0AC}" srcOrd="0" destOrd="0" presId="urn:microsoft.com/office/officeart/2005/8/layout/chevron1"/>
    <dgm:cxn modelId="{3FB89D4F-F533-4D5B-A93E-CF6169434FC1}" type="presOf" srcId="{62EED78B-8AE0-4A50-A984-8BB9B4680F2E}" destId="{CB1ABACC-B994-4E87-950C-99D75B9CCB82}"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D89C144E-7074-4BB0-947A-F14B7D1F69FE}" type="presParOf" srcId="{CB1ABACC-B994-4E87-950C-99D75B9CCB82}" destId="{D4B6B227-DFBB-43A9-9106-A6857A61639A}" srcOrd="0" destOrd="0" presId="urn:microsoft.com/office/officeart/2005/8/layout/chevron1"/>
    <dgm:cxn modelId="{26DA5010-0B50-494F-BCFA-CBD96DB48848}" type="presParOf" srcId="{CB1ABACC-B994-4E87-950C-99D75B9CCB82}" destId="{E9D85CB0-18FA-46A8-AD39-2C3848B92740}" srcOrd="1" destOrd="0" presId="urn:microsoft.com/office/officeart/2005/8/layout/chevron1"/>
    <dgm:cxn modelId="{3B55FA9B-58FD-4721-B579-74B04E4B94D4}" type="presParOf" srcId="{CB1ABACC-B994-4E87-950C-99D75B9CCB82}" destId="{A4C77795-C641-43FD-8EBE-56312028B0AC}" srcOrd="2" destOrd="0" presId="urn:microsoft.com/office/officeart/2005/8/layout/chevron1"/>
    <dgm:cxn modelId="{583CB68E-7F07-4026-A29C-817C7B2624D6}" type="presParOf" srcId="{CB1ABACC-B994-4E87-950C-99D75B9CCB82}" destId="{3E1C348D-27DA-4825-BE02-4556E4C703B0}" srcOrd="3" destOrd="0" presId="urn:microsoft.com/office/officeart/2005/8/layout/chevron1"/>
    <dgm:cxn modelId="{58AF79F3-FF83-4577-9064-AAA1566D6446}"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FFBAB5CE-C18A-48F4-899E-F9746FBA5D1A}" type="presOf" srcId="{62EED78B-8AE0-4A50-A984-8BB9B4680F2E}" destId="{CB1ABACC-B994-4E87-950C-99D75B9CCB82}" srcOrd="0" destOrd="0" presId="urn:microsoft.com/office/officeart/2005/8/layout/chevron1"/>
    <dgm:cxn modelId="{558D53F0-0D7E-4529-9457-55A2E0583CF3}" type="presOf" srcId="{916A54FC-7285-4D88-922C-36473E8E6EAD}" destId="{D4B6B227-DFBB-43A9-9106-A6857A61639A}" srcOrd="0" destOrd="0" presId="urn:microsoft.com/office/officeart/2005/8/layout/chevron1"/>
    <dgm:cxn modelId="{BE629426-1F2B-48F8-AEAE-B96E9BD48B49}"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FAAC99F-6140-45CD-9F56-C3DE7851A2A6}"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F7B70556-FD23-40C7-AE67-8A3C603B1567}" type="presParOf" srcId="{CB1ABACC-B994-4E87-950C-99D75B9CCB82}" destId="{D4B6B227-DFBB-43A9-9106-A6857A61639A}" srcOrd="0" destOrd="0" presId="urn:microsoft.com/office/officeart/2005/8/layout/chevron1"/>
    <dgm:cxn modelId="{7E90B211-F17D-4203-901A-8B54DB23343B}" type="presParOf" srcId="{CB1ABACC-B994-4E87-950C-99D75B9CCB82}" destId="{E9D85CB0-18FA-46A8-AD39-2C3848B92740}" srcOrd="1" destOrd="0" presId="urn:microsoft.com/office/officeart/2005/8/layout/chevron1"/>
    <dgm:cxn modelId="{6DC57CF2-991A-4E91-B13B-871DC3ACEA51}" type="presParOf" srcId="{CB1ABACC-B994-4E87-950C-99D75B9CCB82}" destId="{A4C77795-C641-43FD-8EBE-56312028B0AC}" srcOrd="2" destOrd="0" presId="urn:microsoft.com/office/officeart/2005/8/layout/chevron1"/>
    <dgm:cxn modelId="{DBD04C87-9E45-4558-A630-366400FFB383}" type="presParOf" srcId="{CB1ABACC-B994-4E87-950C-99D75B9CCB82}" destId="{3E1C348D-27DA-4825-BE02-4556E4C703B0}" srcOrd="3" destOrd="0" presId="urn:microsoft.com/office/officeart/2005/8/layout/chevron1"/>
    <dgm:cxn modelId="{75609D46-0F8B-421D-B8E1-24FBEF4040CE}"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C3081B7D-39BE-4CB2-A1B0-83A818C7CBB5}" type="presOf" srcId="{FD5C0E9E-16F2-4292-90E9-59B7B1FDB6A2}" destId="{A4C77795-C641-43FD-8EBE-56312028B0AC}" srcOrd="0" destOrd="0" presId="urn:microsoft.com/office/officeart/2005/8/layout/chevron1"/>
    <dgm:cxn modelId="{5E039200-E519-4029-98CC-90376074D651}"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7AE2DC84-D19C-4106-B896-7C4B24B50713}"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FBE7D3FF-53D4-444C-9FB9-E3F1A74F4D98}"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B4C64C08-4B88-4EE1-849B-EBE75BB04372}" type="presParOf" srcId="{CB1ABACC-B994-4E87-950C-99D75B9CCB82}" destId="{D4B6B227-DFBB-43A9-9106-A6857A61639A}" srcOrd="0" destOrd="0" presId="urn:microsoft.com/office/officeart/2005/8/layout/chevron1"/>
    <dgm:cxn modelId="{CE5C54F9-15B6-41CA-8C90-D619015590BF}" type="presParOf" srcId="{CB1ABACC-B994-4E87-950C-99D75B9CCB82}" destId="{E9D85CB0-18FA-46A8-AD39-2C3848B92740}" srcOrd="1" destOrd="0" presId="urn:microsoft.com/office/officeart/2005/8/layout/chevron1"/>
    <dgm:cxn modelId="{8BC7ABD4-6902-4C05-9EFD-74003EA0EB95}" type="presParOf" srcId="{CB1ABACC-B994-4E87-950C-99D75B9CCB82}" destId="{A4C77795-C641-43FD-8EBE-56312028B0AC}" srcOrd="2" destOrd="0" presId="urn:microsoft.com/office/officeart/2005/8/layout/chevron1"/>
    <dgm:cxn modelId="{BF15219B-D3F8-47C9-88CE-32420FF968B6}" type="presParOf" srcId="{CB1ABACC-B994-4E87-950C-99D75B9CCB82}" destId="{3E1C348D-27DA-4825-BE02-4556E4C703B0}" srcOrd="3" destOrd="0" presId="urn:microsoft.com/office/officeart/2005/8/layout/chevron1"/>
    <dgm:cxn modelId="{D2BDAC93-73C3-4D89-B669-42F1204DA897}"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84C286AE-2607-4FEB-8817-4E175E40FF89}"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245C750D-3451-484B-8885-DA3AA4C1FA6A}" type="presOf" srcId="{EAAAC6C6-737E-4453-BFE5-D404DA6F59DE}" destId="{8298935C-C2A4-42A8-A4DA-5831263286AD}" srcOrd="0" destOrd="0" presId="urn:microsoft.com/office/officeart/2005/8/layout/chevron1"/>
    <dgm:cxn modelId="{F4F3F34B-B8C1-4F8C-A150-D5E8716F9BDB}" type="presOf" srcId="{916A54FC-7285-4D88-922C-36473E8E6EAD}" destId="{D4B6B227-DFBB-43A9-9106-A6857A61639A}"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D57BC226-8CAB-4860-9ED1-D1C63C098434}" type="presOf" srcId="{FD5C0E9E-16F2-4292-90E9-59B7B1FDB6A2}" destId="{A4C77795-C641-43FD-8EBE-56312028B0AC}"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EAE41984-E73F-46B3-8786-91D91BF97420}" type="presParOf" srcId="{CB1ABACC-B994-4E87-950C-99D75B9CCB82}" destId="{D4B6B227-DFBB-43A9-9106-A6857A61639A}" srcOrd="0" destOrd="0" presId="urn:microsoft.com/office/officeart/2005/8/layout/chevron1"/>
    <dgm:cxn modelId="{E5E9CDF0-759E-4B1A-83B0-FFCAC0316D68}" type="presParOf" srcId="{CB1ABACC-B994-4E87-950C-99D75B9CCB82}" destId="{E9D85CB0-18FA-46A8-AD39-2C3848B92740}" srcOrd="1" destOrd="0" presId="urn:microsoft.com/office/officeart/2005/8/layout/chevron1"/>
    <dgm:cxn modelId="{C7623370-39F9-47F7-9F34-4FFA1A19466D}" type="presParOf" srcId="{CB1ABACC-B994-4E87-950C-99D75B9CCB82}" destId="{A4C77795-C641-43FD-8EBE-56312028B0AC}" srcOrd="2" destOrd="0" presId="urn:microsoft.com/office/officeart/2005/8/layout/chevron1"/>
    <dgm:cxn modelId="{16F8CFBE-641A-4584-9913-C89D7F7EA95C}" type="presParOf" srcId="{CB1ABACC-B994-4E87-950C-99D75B9CCB82}" destId="{3E1C348D-27DA-4825-BE02-4556E4C703B0}" srcOrd="3" destOrd="0" presId="urn:microsoft.com/office/officeart/2005/8/layout/chevron1"/>
    <dgm:cxn modelId="{039658CD-FFBC-414E-BF21-9F50AB3C63B4}"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6C84C82A-5E94-4EEE-905B-841043285119}"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FD67ED1B-6111-4072-93F8-489E00449B0A}" type="presOf" srcId="{62EED78B-8AE0-4A50-A984-8BB9B4680F2E}" destId="{CB1ABACC-B994-4E87-950C-99D75B9CCB82}" srcOrd="0" destOrd="0" presId="urn:microsoft.com/office/officeart/2005/8/layout/chevron1"/>
    <dgm:cxn modelId="{AAC293F5-F19D-4433-BD37-ACCE2EB6BEDE}" type="presOf" srcId="{EAAAC6C6-737E-4453-BFE5-D404DA6F59DE}" destId="{8298935C-C2A4-42A8-A4DA-5831263286AD}" srcOrd="0" destOrd="0" presId="urn:microsoft.com/office/officeart/2005/8/layout/chevron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9F757342-1A2B-4630-BF72-4791C81BF75E}" type="presOf" srcId="{916A54FC-7285-4D88-922C-36473E8E6EAD}" destId="{D4B6B227-DFBB-43A9-9106-A6857A61639A}" srcOrd="0" destOrd="0" presId="urn:microsoft.com/office/officeart/2005/8/layout/chevron1"/>
    <dgm:cxn modelId="{FD9FAB95-9E30-4A74-887C-8F66F8AEE649}" type="presParOf" srcId="{CB1ABACC-B994-4E87-950C-99D75B9CCB82}" destId="{D4B6B227-DFBB-43A9-9106-A6857A61639A}" srcOrd="0" destOrd="0" presId="urn:microsoft.com/office/officeart/2005/8/layout/chevron1"/>
    <dgm:cxn modelId="{98E142EC-FFAC-4221-883A-D400BDA75491}" type="presParOf" srcId="{CB1ABACC-B994-4E87-950C-99D75B9CCB82}" destId="{E9D85CB0-18FA-46A8-AD39-2C3848B92740}" srcOrd="1" destOrd="0" presId="urn:microsoft.com/office/officeart/2005/8/layout/chevron1"/>
    <dgm:cxn modelId="{7137881F-3C95-4F2D-8530-2C4A711479E4}" type="presParOf" srcId="{CB1ABACC-B994-4E87-950C-99D75B9CCB82}" destId="{A4C77795-C641-43FD-8EBE-56312028B0AC}" srcOrd="2" destOrd="0" presId="urn:microsoft.com/office/officeart/2005/8/layout/chevron1"/>
    <dgm:cxn modelId="{79AA25E5-1C13-49C5-A2C6-E9E3D41102B5}" type="presParOf" srcId="{CB1ABACC-B994-4E87-950C-99D75B9CCB82}" destId="{3E1C348D-27DA-4825-BE02-4556E4C703B0}" srcOrd="3" destOrd="0" presId="urn:microsoft.com/office/officeart/2005/8/layout/chevron1"/>
    <dgm:cxn modelId="{D8CCCBDA-0536-4DE4-B876-E27C5133BF47}"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5772C3A-0B57-43DE-8CD8-431B7EF9EBAD}" type="presOf" srcId="{62EED78B-8AE0-4A50-A984-8BB9B4680F2E}" destId="{CB1ABACC-B994-4E87-950C-99D75B9CCB82}" srcOrd="0" destOrd="0" presId="urn:microsoft.com/office/officeart/2005/8/layout/chevron1"/>
    <dgm:cxn modelId="{D2811B0E-B9B5-482D-B95E-E95A95C6468B}" type="presOf" srcId="{FD5C0E9E-16F2-4292-90E9-59B7B1FDB6A2}" destId="{A4C77795-C641-43FD-8EBE-56312028B0AC}"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E5782DE0-A7B6-4508-A689-BE4D589B9FC9}" type="presOf" srcId="{EAAAC6C6-737E-4453-BFE5-D404DA6F59DE}" destId="{8298935C-C2A4-42A8-A4DA-5831263286AD}" srcOrd="0" destOrd="0" presId="urn:microsoft.com/office/officeart/2005/8/layout/chevron1"/>
    <dgm:cxn modelId="{0B484FFF-DE12-414B-A3E1-66B3834F0627}" srcId="{62EED78B-8AE0-4A50-A984-8BB9B4680F2E}" destId="{916A54FC-7285-4D88-922C-36473E8E6EAD}" srcOrd="0" destOrd="0" parTransId="{AAB24A36-5B1A-4CAE-A43C-3661EAF475F8}" sibTransId="{9C984624-27ED-49C7-B5F9-5B37FE2EA2B6}"/>
    <dgm:cxn modelId="{4C9A68E4-8D3D-4A4D-89D6-CC05CB2197C9}" type="presOf" srcId="{916A54FC-7285-4D88-922C-36473E8E6EAD}" destId="{D4B6B227-DFBB-43A9-9106-A6857A61639A}" srcOrd="0" destOrd="0" presId="urn:microsoft.com/office/officeart/2005/8/layout/chevron1"/>
    <dgm:cxn modelId="{4BDB0602-9436-4A0E-B978-85A2A8DBF5C6}" type="presParOf" srcId="{CB1ABACC-B994-4E87-950C-99D75B9CCB82}" destId="{D4B6B227-DFBB-43A9-9106-A6857A61639A}" srcOrd="0" destOrd="0" presId="urn:microsoft.com/office/officeart/2005/8/layout/chevron1"/>
    <dgm:cxn modelId="{789D318F-A5F3-4234-A49B-0E6EAB4EEEC1}" type="presParOf" srcId="{CB1ABACC-B994-4E87-950C-99D75B9CCB82}" destId="{E9D85CB0-18FA-46A8-AD39-2C3848B92740}" srcOrd="1" destOrd="0" presId="urn:microsoft.com/office/officeart/2005/8/layout/chevron1"/>
    <dgm:cxn modelId="{B1BC8D5A-96CB-4CB0-815E-6CFC113677A3}" type="presParOf" srcId="{CB1ABACC-B994-4E87-950C-99D75B9CCB82}" destId="{A4C77795-C641-43FD-8EBE-56312028B0AC}" srcOrd="2" destOrd="0" presId="urn:microsoft.com/office/officeart/2005/8/layout/chevron1"/>
    <dgm:cxn modelId="{4AE52B3C-FA84-4BD3-B03A-38AAB51B7A34}" type="presParOf" srcId="{CB1ABACC-B994-4E87-950C-99D75B9CCB82}" destId="{3E1C348D-27DA-4825-BE02-4556E4C703B0}" srcOrd="3" destOrd="0" presId="urn:microsoft.com/office/officeart/2005/8/layout/chevron1"/>
    <dgm:cxn modelId="{8917E738-36B7-4AD6-AB2D-AD599716EB80}"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48F16CD3-53B5-43DB-A204-2A94348A024B}" type="presOf" srcId="{916A54FC-7285-4D88-922C-36473E8E6EAD}" destId="{D4B6B227-DFBB-43A9-9106-A6857A61639A}" srcOrd="0" destOrd="0" presId="urn:microsoft.com/office/officeart/2005/8/layout/chevron1"/>
    <dgm:cxn modelId="{E2DD7CEA-C5C7-4CEF-A63B-C4360F2960C0}" type="presOf" srcId="{62EED78B-8AE0-4A50-A984-8BB9B4680F2E}" destId="{CB1ABACC-B994-4E87-950C-99D75B9CCB82}" srcOrd="0" destOrd="0" presId="urn:microsoft.com/office/officeart/2005/8/layout/chevron1"/>
    <dgm:cxn modelId="{BF038DEB-3CFC-40B0-9535-C79003DCCD23}" type="presOf" srcId="{EAAAC6C6-737E-4453-BFE5-D404DA6F59DE}" destId="{8298935C-C2A4-42A8-A4DA-5831263286AD}"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7A64CCC2-5E65-4249-AA80-BF2519FEF38C}" type="presOf" srcId="{FD5C0E9E-16F2-4292-90E9-59B7B1FDB6A2}" destId="{A4C77795-C641-43FD-8EBE-56312028B0AC}" srcOrd="0" destOrd="0" presId="urn:microsoft.com/office/officeart/2005/8/layout/chevron1"/>
    <dgm:cxn modelId="{E7926D98-C6FE-4E61-9DD0-E4E07304DBE8}" type="presParOf" srcId="{CB1ABACC-B994-4E87-950C-99D75B9CCB82}" destId="{D4B6B227-DFBB-43A9-9106-A6857A61639A}" srcOrd="0" destOrd="0" presId="urn:microsoft.com/office/officeart/2005/8/layout/chevron1"/>
    <dgm:cxn modelId="{42042E8F-0378-4230-AD5D-D91AAC8585BF}" type="presParOf" srcId="{CB1ABACC-B994-4E87-950C-99D75B9CCB82}" destId="{E9D85CB0-18FA-46A8-AD39-2C3848B92740}" srcOrd="1" destOrd="0" presId="urn:microsoft.com/office/officeart/2005/8/layout/chevron1"/>
    <dgm:cxn modelId="{546D189F-A490-4482-9152-DBD634ABD24B}" type="presParOf" srcId="{CB1ABACC-B994-4E87-950C-99D75B9CCB82}" destId="{A4C77795-C641-43FD-8EBE-56312028B0AC}" srcOrd="2" destOrd="0" presId="urn:microsoft.com/office/officeart/2005/8/layout/chevron1"/>
    <dgm:cxn modelId="{2DE65254-A608-48CE-94BE-3B113462097D}" type="presParOf" srcId="{CB1ABACC-B994-4E87-950C-99D75B9CCB82}" destId="{3E1C348D-27DA-4825-BE02-4556E4C703B0}" srcOrd="3" destOrd="0" presId="urn:microsoft.com/office/officeart/2005/8/layout/chevron1"/>
    <dgm:cxn modelId="{9DC526CF-11A9-4E44-A56F-EA046147D730}"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2EED78B-8AE0-4A50-A984-8BB9B4680F2E}" type="doc">
      <dgm:prSet loTypeId="urn:microsoft.com/office/officeart/2005/8/layout/chevron1" loCatId="process" qsTypeId="urn:microsoft.com/office/officeart/2005/8/quickstyle/simple1" qsCatId="simple" csTypeId="urn:microsoft.com/office/officeart/2005/8/colors/colorful5" csCatId="colorful" phldr="1"/>
      <dgm:spPr/>
    </dgm:pt>
    <dgm:pt modelId="{916A54FC-7285-4D88-922C-36473E8E6EAD}">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AAB24A36-5B1A-4CAE-A43C-3661EAF475F8}" type="parTrans" cxnId="{0B484FFF-DE12-414B-A3E1-66B3834F0627}">
      <dgm:prSet/>
      <dgm:spPr/>
      <dgm:t>
        <a:bodyPr/>
        <a:lstStyle/>
        <a:p>
          <a:endParaRPr lang="zh-TW" altLang="en-US">
            <a:solidFill>
              <a:schemeClr val="accent3"/>
            </a:solidFill>
          </a:endParaRPr>
        </a:p>
      </dgm:t>
    </dgm:pt>
    <dgm:pt modelId="{9C984624-27ED-49C7-B5F9-5B37FE2EA2B6}" type="sibTrans" cxnId="{0B484FFF-DE12-414B-A3E1-66B3834F0627}">
      <dgm:prSet/>
      <dgm:spPr/>
      <dgm:t>
        <a:bodyPr/>
        <a:lstStyle/>
        <a:p>
          <a:endParaRPr lang="zh-TW" altLang="en-US">
            <a:solidFill>
              <a:schemeClr val="accent3"/>
            </a:solidFill>
          </a:endParaRPr>
        </a:p>
      </dgm:t>
    </dgm:pt>
    <dgm:pt modelId="{FD5C0E9E-16F2-4292-90E9-59B7B1FDB6A2}">
      <dgm:prSet phldrT="[文字]" custT="1"/>
      <dgm:spPr>
        <a:solidFill>
          <a:srgbClr val="E0E8EA"/>
        </a:solidFill>
      </dgm:spPr>
      <dgm:t>
        <a:bodyPr/>
        <a:lstStyle/>
        <a:p>
          <a:r>
            <a:rPr lang="zh-TW" altLang="en-US" sz="2000" b="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06495295-BADD-4A47-9A91-B098BAAB759F}" type="parTrans" cxnId="{6B63D938-B471-4AE6-B7C8-E1A3B8A7FF3A}">
      <dgm:prSet/>
      <dgm:spPr/>
      <dgm:t>
        <a:bodyPr/>
        <a:lstStyle/>
        <a:p>
          <a:endParaRPr lang="zh-TW" altLang="en-US">
            <a:solidFill>
              <a:schemeClr val="accent3"/>
            </a:solidFill>
          </a:endParaRPr>
        </a:p>
      </dgm:t>
    </dgm:pt>
    <dgm:pt modelId="{AB230CFC-EB7F-4F20-8A0D-26CE57331AE9}" type="sibTrans" cxnId="{6B63D938-B471-4AE6-B7C8-E1A3B8A7FF3A}">
      <dgm:prSet/>
      <dgm:spPr/>
      <dgm:t>
        <a:bodyPr/>
        <a:lstStyle/>
        <a:p>
          <a:endParaRPr lang="zh-TW" altLang="en-US">
            <a:solidFill>
              <a:schemeClr val="accent3"/>
            </a:solidFill>
          </a:endParaRPr>
        </a:p>
      </dgm:t>
    </dgm:pt>
    <dgm:pt modelId="{EAAAC6C6-737E-4453-BFE5-D404DA6F59DE}">
      <dgm:prSet phldrT="[文字]" custT="1"/>
      <dgm:spPr>
        <a:solidFill>
          <a:srgbClr val="FFFF00"/>
        </a:solidFill>
      </dgm:spPr>
      <dgm:t>
        <a:bodyPr/>
        <a:lstStyle/>
        <a:p>
          <a:r>
            <a:rPr lang="zh-TW" altLang="en-US" sz="2000" b="1"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gm:t>
    </dgm:pt>
    <dgm:pt modelId="{198F8D61-E9F0-49B3-9ADD-01B175E1CC27}" type="parTrans" cxnId="{AD358D4D-4DCC-4148-8B64-376EB8C50266}">
      <dgm:prSet/>
      <dgm:spPr/>
      <dgm:t>
        <a:bodyPr/>
        <a:lstStyle/>
        <a:p>
          <a:endParaRPr lang="zh-TW" altLang="en-US">
            <a:solidFill>
              <a:schemeClr val="accent3"/>
            </a:solidFill>
          </a:endParaRPr>
        </a:p>
      </dgm:t>
    </dgm:pt>
    <dgm:pt modelId="{47866752-14AB-4BF8-A2FB-3A1A4ADBCAF1}" type="sibTrans" cxnId="{AD358D4D-4DCC-4148-8B64-376EB8C50266}">
      <dgm:prSet/>
      <dgm:spPr/>
      <dgm:t>
        <a:bodyPr/>
        <a:lstStyle/>
        <a:p>
          <a:endParaRPr lang="zh-TW" altLang="en-US">
            <a:solidFill>
              <a:schemeClr val="accent3"/>
            </a:solidFill>
          </a:endParaRPr>
        </a:p>
      </dgm:t>
    </dgm:pt>
    <dgm:pt modelId="{CB1ABACC-B994-4E87-950C-99D75B9CCB82}" type="pres">
      <dgm:prSet presAssocID="{62EED78B-8AE0-4A50-A984-8BB9B4680F2E}" presName="Name0" presStyleCnt="0">
        <dgm:presLayoutVars>
          <dgm:dir/>
          <dgm:animLvl val="lvl"/>
          <dgm:resizeHandles val="exact"/>
        </dgm:presLayoutVars>
      </dgm:prSet>
      <dgm:spPr/>
    </dgm:pt>
    <dgm:pt modelId="{D4B6B227-DFBB-43A9-9106-A6857A61639A}" type="pres">
      <dgm:prSet presAssocID="{916A54FC-7285-4D88-922C-36473E8E6EAD}" presName="parTxOnly" presStyleLbl="node1" presStyleIdx="0" presStyleCnt="3" custScaleY="38623" custLinFactNeighborX="3918" custLinFactNeighborY="2301">
        <dgm:presLayoutVars>
          <dgm:chMax val="0"/>
          <dgm:chPref val="0"/>
          <dgm:bulletEnabled val="1"/>
        </dgm:presLayoutVars>
      </dgm:prSet>
      <dgm:spPr/>
      <dgm:t>
        <a:bodyPr/>
        <a:lstStyle/>
        <a:p>
          <a:endParaRPr lang="zh-TW" altLang="en-US"/>
        </a:p>
      </dgm:t>
    </dgm:pt>
    <dgm:pt modelId="{E9D85CB0-18FA-46A8-AD39-2C3848B92740}" type="pres">
      <dgm:prSet presAssocID="{9C984624-27ED-49C7-B5F9-5B37FE2EA2B6}" presName="parTxOnlySpace" presStyleCnt="0"/>
      <dgm:spPr/>
    </dgm:pt>
    <dgm:pt modelId="{A4C77795-C641-43FD-8EBE-56312028B0AC}" type="pres">
      <dgm:prSet presAssocID="{FD5C0E9E-16F2-4292-90E9-59B7B1FDB6A2}" presName="parTxOnly" presStyleLbl="node1" presStyleIdx="1" presStyleCnt="3" custScaleY="38623" custLinFactNeighborX="-6265" custLinFactNeighborY="2147">
        <dgm:presLayoutVars>
          <dgm:chMax val="0"/>
          <dgm:chPref val="0"/>
          <dgm:bulletEnabled val="1"/>
        </dgm:presLayoutVars>
      </dgm:prSet>
      <dgm:spPr/>
      <dgm:t>
        <a:bodyPr/>
        <a:lstStyle/>
        <a:p>
          <a:endParaRPr lang="zh-TW" altLang="en-US"/>
        </a:p>
      </dgm:t>
    </dgm:pt>
    <dgm:pt modelId="{3E1C348D-27DA-4825-BE02-4556E4C703B0}" type="pres">
      <dgm:prSet presAssocID="{AB230CFC-EB7F-4F20-8A0D-26CE57331AE9}" presName="parTxOnlySpace" presStyleCnt="0"/>
      <dgm:spPr/>
    </dgm:pt>
    <dgm:pt modelId="{8298935C-C2A4-42A8-A4DA-5831263286AD}" type="pres">
      <dgm:prSet presAssocID="{EAAAC6C6-737E-4453-BFE5-D404DA6F59DE}" presName="parTxOnly" presStyleLbl="node1" presStyleIdx="2" presStyleCnt="3" custScaleY="38623" custLinFactNeighborX="-12530" custLinFactNeighborY="2147">
        <dgm:presLayoutVars>
          <dgm:chMax val="0"/>
          <dgm:chPref val="0"/>
          <dgm:bulletEnabled val="1"/>
        </dgm:presLayoutVars>
      </dgm:prSet>
      <dgm:spPr/>
      <dgm:t>
        <a:bodyPr/>
        <a:lstStyle/>
        <a:p>
          <a:endParaRPr lang="zh-TW" altLang="en-US"/>
        </a:p>
      </dgm:t>
    </dgm:pt>
  </dgm:ptLst>
  <dgm:cxnLst>
    <dgm:cxn modelId="{A11C0DB1-DF48-446F-B2A6-637BE4BEB561}" type="presOf" srcId="{FD5C0E9E-16F2-4292-90E9-59B7B1FDB6A2}" destId="{A4C77795-C641-43FD-8EBE-56312028B0AC}" srcOrd="0" destOrd="0" presId="urn:microsoft.com/office/officeart/2005/8/layout/chevron1"/>
    <dgm:cxn modelId="{034B1F33-1D75-4559-84AA-1BB7CCDA4FD6}" type="presOf" srcId="{EAAAC6C6-737E-4453-BFE5-D404DA6F59DE}" destId="{8298935C-C2A4-42A8-A4DA-5831263286AD}" srcOrd="0" destOrd="0" presId="urn:microsoft.com/office/officeart/2005/8/layout/chevron1"/>
    <dgm:cxn modelId="{762D9657-F981-4B51-BDC0-A84C13831FBF}" type="presOf" srcId="{62EED78B-8AE0-4A50-A984-8BB9B4680F2E}" destId="{CB1ABACC-B994-4E87-950C-99D75B9CCB82}" srcOrd="0" destOrd="0" presId="urn:microsoft.com/office/officeart/2005/8/layout/chevron1"/>
    <dgm:cxn modelId="{AD358D4D-4DCC-4148-8B64-376EB8C50266}" srcId="{62EED78B-8AE0-4A50-A984-8BB9B4680F2E}" destId="{EAAAC6C6-737E-4453-BFE5-D404DA6F59DE}" srcOrd="2" destOrd="0" parTransId="{198F8D61-E9F0-49B3-9ADD-01B175E1CC27}" sibTransId="{47866752-14AB-4BF8-A2FB-3A1A4ADBCAF1}"/>
    <dgm:cxn modelId="{6B63D938-B471-4AE6-B7C8-E1A3B8A7FF3A}" srcId="{62EED78B-8AE0-4A50-A984-8BB9B4680F2E}" destId="{FD5C0E9E-16F2-4292-90E9-59B7B1FDB6A2}" srcOrd="1" destOrd="0" parTransId="{06495295-BADD-4A47-9A91-B098BAAB759F}" sibTransId="{AB230CFC-EB7F-4F20-8A0D-26CE57331AE9}"/>
    <dgm:cxn modelId="{0B484FFF-DE12-414B-A3E1-66B3834F0627}" srcId="{62EED78B-8AE0-4A50-A984-8BB9B4680F2E}" destId="{916A54FC-7285-4D88-922C-36473E8E6EAD}" srcOrd="0" destOrd="0" parTransId="{AAB24A36-5B1A-4CAE-A43C-3661EAF475F8}" sibTransId="{9C984624-27ED-49C7-B5F9-5B37FE2EA2B6}"/>
    <dgm:cxn modelId="{574A92B8-B0E7-4CBD-B48E-3ED0641CC5F2}" type="presOf" srcId="{916A54FC-7285-4D88-922C-36473E8E6EAD}" destId="{D4B6B227-DFBB-43A9-9106-A6857A61639A}" srcOrd="0" destOrd="0" presId="urn:microsoft.com/office/officeart/2005/8/layout/chevron1"/>
    <dgm:cxn modelId="{D97BDED7-7941-4591-9E3F-6DEF567324F3}" type="presParOf" srcId="{CB1ABACC-B994-4E87-950C-99D75B9CCB82}" destId="{D4B6B227-DFBB-43A9-9106-A6857A61639A}" srcOrd="0" destOrd="0" presId="urn:microsoft.com/office/officeart/2005/8/layout/chevron1"/>
    <dgm:cxn modelId="{71342C8F-872D-49D9-AA0E-3DCCA45ED29F}" type="presParOf" srcId="{CB1ABACC-B994-4E87-950C-99D75B9CCB82}" destId="{E9D85CB0-18FA-46A8-AD39-2C3848B92740}" srcOrd="1" destOrd="0" presId="urn:microsoft.com/office/officeart/2005/8/layout/chevron1"/>
    <dgm:cxn modelId="{92786F4B-1A2A-48F7-B6FA-60EF1D084311}" type="presParOf" srcId="{CB1ABACC-B994-4E87-950C-99D75B9CCB82}" destId="{A4C77795-C641-43FD-8EBE-56312028B0AC}" srcOrd="2" destOrd="0" presId="urn:microsoft.com/office/officeart/2005/8/layout/chevron1"/>
    <dgm:cxn modelId="{5D88D5C0-2B68-44AB-AF32-A98E63EAEE9D}" type="presParOf" srcId="{CB1ABACC-B994-4E87-950C-99D75B9CCB82}" destId="{3E1C348D-27DA-4825-BE02-4556E4C703B0}" srcOrd="3" destOrd="0" presId="urn:microsoft.com/office/officeart/2005/8/layout/chevron1"/>
    <dgm:cxn modelId="{F0615A7E-0285-44D7-B495-78AD3C636E22}" type="presParOf" srcId="{CB1ABACC-B994-4E87-950C-99D75B9CCB82}" destId="{8298935C-C2A4-42A8-A4DA-5831263286A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6B227-DFBB-43A9-9106-A6857A61639A}">
      <dsp:nvSpPr>
        <dsp:cNvPr id="0" name=""/>
        <dsp:cNvSpPr/>
      </dsp:nvSpPr>
      <dsp:spPr>
        <a:xfrm>
          <a:off x="13250" y="1325218"/>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企業的成長策略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29249" y="1325218"/>
        <a:ext cx="2364250" cy="431998"/>
      </dsp:txXfrm>
    </dsp:sp>
    <dsp:sp modelId="{A4C77795-C641-43FD-8EBE-56312028B0AC}">
      <dsp:nvSpPr>
        <dsp:cNvPr id="0" name=""/>
        <dsp:cNvSpPr/>
      </dsp:nvSpPr>
      <dsp:spPr>
        <a:xfrm>
          <a:off x="2501400" y="1323496"/>
          <a:ext cx="2796248" cy="431998"/>
        </a:xfrm>
        <a:prstGeom prst="chevron">
          <a:avLst/>
        </a:prstGeom>
        <a:solidFill>
          <a:srgbClr val="E0E8E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0"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水平式擴張策略</a:t>
          </a:r>
          <a:endParaRPr lang="zh-TW" altLang="en-US" sz="2000" b="0"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2717399" y="1323496"/>
        <a:ext cx="2364250" cy="431998"/>
      </dsp:txXfrm>
    </dsp:sp>
    <dsp:sp modelId="{8298935C-C2A4-42A8-A4DA-5831263286AD}">
      <dsp:nvSpPr>
        <dsp:cNvPr id="0" name=""/>
        <dsp:cNvSpPr/>
      </dsp:nvSpPr>
      <dsp:spPr>
        <a:xfrm>
          <a:off x="5000505" y="1323496"/>
          <a:ext cx="2796248" cy="431998"/>
        </a:xfrm>
        <a:prstGeom prst="chevron">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b="1" kern="1200" dirty="0" smtClean="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rPr>
            <a:t>垂直整合策略</a:t>
          </a:r>
          <a:endParaRPr lang="zh-TW" altLang="en-US" sz="2000" b="1" kern="1200" dirty="0">
            <a:solidFill>
              <a:schemeClr val="tx1"/>
            </a:solidFill>
            <a:latin typeface="Times New Roman" panose="02020603050405020304" pitchFamily="18" charset="0"/>
            <a:ea typeface="華康中黑體" panose="020B0509000000000000" pitchFamily="49" charset="-120"/>
            <a:cs typeface="Times New Roman" panose="02020603050405020304" pitchFamily="18" charset="0"/>
          </a:endParaRPr>
        </a:p>
      </dsp:txBody>
      <dsp:txXfrm>
        <a:off x="5216504" y="1323496"/>
        <a:ext cx="2364250" cy="43199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0.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投影片編號版面配置區 5"/>
          <p:cNvSpPr txBox="1">
            <a:spLocks/>
          </p:cNvSpPr>
          <p:nvPr/>
        </p:nvSpPr>
        <p:spPr bwMode="auto">
          <a:xfrm>
            <a:off x="6858000" y="6381750"/>
            <a:ext cx="2133600" cy="476250"/>
          </a:xfrm>
          <a:prstGeom prst="rect">
            <a:avLst/>
          </a:prstGeom>
          <a:noFill/>
          <a:ln w="9525">
            <a:noFill/>
            <a:miter lim="800000"/>
            <a:headEnd/>
            <a:tailEnd/>
          </a:ln>
          <a:effectLst/>
        </p:spPr>
        <p:txBody>
          <a:bodyPr/>
          <a:lstStyle>
            <a:lvl1pPr>
              <a:defRPr/>
            </a:lvl1pPr>
          </a:lstStyle>
          <a:p>
            <a:pPr algn="r">
              <a:defRPr/>
            </a:pPr>
            <a:fld id="{7873A85C-27A4-43C2-9267-594BE3F9013F}" type="slidenum">
              <a:rPr lang="en-US" altLang="zh-TW" sz="1400" smtClean="0">
                <a:latin typeface="Arial" charset="0"/>
                <a:ea typeface="新細明體" charset="-120"/>
              </a:rPr>
              <a:pPr algn="r">
                <a:defRPr/>
              </a:pPr>
              <a:t>‹#›</a:t>
            </a:fld>
            <a:endParaRPr lang="en-US" altLang="zh-TW" sz="1400" dirty="0" smtClean="0">
              <a:latin typeface="Arial" charset="0"/>
              <a:ea typeface="新細明體" charset="-120"/>
            </a:endParaRPr>
          </a:p>
        </p:txBody>
      </p:sp>
      <p:sp>
        <p:nvSpPr>
          <p:cNvPr id="60422" name="Rectangle 2"/>
          <p:cNvSpPr>
            <a:spLocks noGrp="1" noChangeArrowheads="1"/>
          </p:cNvSpPr>
          <p:nvPr>
            <p:ph type="ctrTitle"/>
          </p:nvPr>
        </p:nvSpPr>
        <p:spPr>
          <a:xfrm>
            <a:off x="685800" y="2130425"/>
            <a:ext cx="7772400" cy="1470025"/>
          </a:xfrm>
        </p:spPr>
        <p:txBody>
          <a:bodyPr/>
          <a:lstStyle>
            <a:lvl1pPr>
              <a:defRPr/>
            </a:lvl1pPr>
          </a:lstStyle>
          <a:p>
            <a:pPr lvl="0"/>
            <a:r>
              <a:rPr lang="zh-TW" altLang="en-US" noProof="0" smtClean="0"/>
              <a:t>按一下以編輯母片標題樣式</a:t>
            </a:r>
          </a:p>
        </p:txBody>
      </p:sp>
      <p:sp>
        <p:nvSpPr>
          <p:cNvPr id="6042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zh-TW" altLang="en-US" noProof="0" smtClean="0"/>
              <a:t>按一下以編輯母片副標題樣式</a:t>
            </a:r>
          </a:p>
        </p:txBody>
      </p:sp>
      <p:sp>
        <p:nvSpPr>
          <p:cNvPr id="13" name="日期版面配置區 3"/>
          <p:cNvSpPr>
            <a:spLocks noGrp="1"/>
          </p:cNvSpPr>
          <p:nvPr>
            <p:ph type="dt" sz="half" idx="2"/>
          </p:nvPr>
        </p:nvSpPr>
        <p:spPr/>
        <p:txBody>
          <a:bodyPr/>
          <a:lstStyle>
            <a:lvl1pPr>
              <a:defRPr/>
            </a:lvl1pPr>
          </a:lstStyle>
          <a:p>
            <a:pPr>
              <a:defRPr/>
            </a:pPr>
            <a:endParaRPr lang="en-US" altLang="zh-TW"/>
          </a:p>
        </p:txBody>
      </p:sp>
      <p:sp>
        <p:nvSpPr>
          <p:cNvPr id="14" name="頁尾版面配置區 4"/>
          <p:cNvSpPr>
            <a:spLocks noGrp="1"/>
          </p:cNvSpPr>
          <p:nvPr>
            <p:ph type="ftr" sz="quarter" idx="3"/>
          </p:nvPr>
        </p:nvSpPr>
        <p:spPr/>
        <p:txBody>
          <a:bodyPr/>
          <a:lstStyle>
            <a:lvl1pPr>
              <a:defRPr/>
            </a:lvl1pPr>
          </a:lstStyle>
          <a:p>
            <a:pPr>
              <a:defRPr/>
            </a:pPr>
            <a:endParaRPr lang="en-US" altLang="zh-TW"/>
          </a:p>
        </p:txBody>
      </p:sp>
      <p:sp>
        <p:nvSpPr>
          <p:cNvPr id="60429" name="文字方塊 7"/>
          <p:cNvSpPr txBox="1">
            <a:spLocks noChangeArrowheads="1"/>
          </p:cNvSpPr>
          <p:nvPr userDrawn="1"/>
        </p:nvSpPr>
        <p:spPr bwMode="auto">
          <a:xfrm>
            <a:off x="0" y="6581775"/>
            <a:ext cx="9144000" cy="276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lgn="ctr"/>
            <a:r>
              <a:rPr lang="zh-TW" altLang="en-US" sz="1200" b="1">
                <a:solidFill>
                  <a:srgbClr val="000000"/>
                </a:solidFill>
              </a:rPr>
              <a:t>策略管理概論：應用導向．方至民 著．前程文化 出版</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zh-TW" altLang="en-US">
                <a:latin typeface="+mn-lt"/>
                <a:ea typeface="華康粗黑體" panose="020B0709000000000000" pitchFamily="49" charset="-120"/>
              </a:defRPr>
            </a:lvl1pPr>
          </a:lstStyle>
          <a:p>
            <a:pPr lvl="0"/>
            <a:r>
              <a:rPr lang="zh-TW" altLang="en-US" smtClean="0"/>
              <a:t>按一下以編輯母片標題樣式</a:t>
            </a:r>
            <a:endParaRPr lang="zh-TW" altLang="en-US"/>
          </a:p>
        </p:txBody>
      </p:sp>
      <p:sp>
        <p:nvSpPr>
          <p:cNvPr id="3" name="內容版面配置區 2"/>
          <p:cNvSpPr>
            <a:spLocks noGrp="1"/>
          </p:cNvSpPr>
          <p:nvPr>
            <p:ph idx="1"/>
          </p:nvPr>
        </p:nvSpPr>
        <p:spPr/>
        <p:txBody>
          <a:bodyPr/>
          <a:lstStyle>
            <a:lvl1pPr marL="342900" indent="-342900">
              <a:defRPr kumimoji="1" lang="zh-TW" altLang="en-US" sz="3200" smtClean="0">
                <a:solidFill>
                  <a:schemeClr val="tx1"/>
                </a:solidFill>
                <a:latin typeface="華康中明體" panose="02020509000000000000" pitchFamily="49" charset="-120"/>
                <a:ea typeface="華康中明體" panose="02020509000000000000" pitchFamily="49" charset="-120"/>
                <a:cs typeface="+mn-cs"/>
              </a:defRPr>
            </a:lvl1pPr>
            <a:lvl2pPr marL="1143000" indent="-228600">
              <a:defRPr kumimoji="1" lang="zh-TW" altLang="en-US" sz="2800" dirty="0" smtClean="0">
                <a:solidFill>
                  <a:schemeClr val="tx1"/>
                </a:solidFill>
                <a:latin typeface="+mj-lt"/>
                <a:ea typeface="華康中明體" panose="02020509000000000000" pitchFamily="49" charset="-120"/>
                <a:cs typeface="+mn-cs"/>
              </a:defRPr>
            </a:lvl2pPr>
            <a:lvl3pPr>
              <a:defRPr kumimoji="1" lang="zh-TW" altLang="en-US" sz="2400" dirty="0" smtClean="0">
                <a:solidFill>
                  <a:schemeClr val="tx1"/>
                </a:solidFill>
                <a:latin typeface="Arial" charset="0"/>
                <a:ea typeface="+mn-ea"/>
              </a:defRPr>
            </a:lvl3pPr>
          </a:lstStyle>
          <a:p>
            <a:pPr marL="432000" lvl="0" indent="-432000" algn="l" rtl="0" eaLnBrk="1" fontAlgn="base" hangingPunct="1">
              <a:spcBef>
                <a:spcPct val="20000"/>
              </a:spcBef>
              <a:spcAft>
                <a:spcPct val="0"/>
              </a:spcAft>
              <a:buChar char="•"/>
            </a:pPr>
            <a:r>
              <a:rPr lang="zh-TW" altLang="en-US" dirty="0" smtClean="0"/>
              <a:t>按一下以編輯母片文字樣式</a:t>
            </a:r>
          </a:p>
          <a:p>
            <a:pPr marL="925200" lvl="1" indent="-457200" algn="l" rtl="0" eaLnBrk="1" fontAlgn="base" hangingPunct="1">
              <a:lnSpc>
                <a:spcPct val="110000"/>
              </a:lnSpc>
              <a:spcBef>
                <a:spcPts val="768"/>
              </a:spcBef>
              <a:spcAft>
                <a:spcPct val="0"/>
              </a:spcAft>
              <a:buChar char="–"/>
            </a:pPr>
            <a:r>
              <a:rPr lang="zh-TW" altLang="en-US" dirty="0" smtClean="0"/>
              <a:t>第二層</a:t>
            </a:r>
          </a:p>
          <a:p>
            <a:pPr marL="1143000" lvl="2" indent="-228600" algn="l" rtl="0" eaLnBrk="0" fontAlgn="base" hangingPunct="0">
              <a:lnSpc>
                <a:spcPct val="110000"/>
              </a:lnSpc>
              <a:spcBef>
                <a:spcPct val="20000"/>
              </a:spcBef>
              <a:spcAft>
                <a:spcPct val="0"/>
              </a:spcAft>
              <a:buChar char="•"/>
            </a:pPr>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743643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796102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1217803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pPr>
              <a:defRPr/>
            </a:pPr>
            <a:endParaRPr lang="en-US" altLang="zh-TW"/>
          </a:p>
        </p:txBody>
      </p:sp>
      <p:sp>
        <p:nvSpPr>
          <p:cNvPr id="8" name="頁尾版面配置區 7"/>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939741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pPr>
              <a:defRPr/>
            </a:pPr>
            <a:endParaRPr lang="en-US" altLang="zh-TW"/>
          </a:p>
        </p:txBody>
      </p:sp>
      <p:sp>
        <p:nvSpPr>
          <p:cNvPr id="4" name="頁尾版面配置區 3"/>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3065722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pPr>
              <a:defRPr/>
            </a:pPr>
            <a:endParaRPr lang="en-US" altLang="zh-TW"/>
          </a:p>
        </p:txBody>
      </p:sp>
      <p:sp>
        <p:nvSpPr>
          <p:cNvPr id="3" name="頁尾版面配置區 2"/>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470136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3064173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pPr>
              <a:defRPr/>
            </a:pPr>
            <a:endParaRPr lang="en-US" altLang="zh-TW"/>
          </a:p>
        </p:txBody>
      </p:sp>
      <p:sp>
        <p:nvSpPr>
          <p:cNvPr id="6" name="頁尾版面配置區 5"/>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45681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320115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endParaRPr lang="en-US" altLang="zh-TW"/>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Tree>
    <p:extLst>
      <p:ext uri="{BB962C8B-B14F-4D97-AF65-F5344CB8AC3E}">
        <p14:creationId xmlns:p14="http://schemas.microsoft.com/office/powerpoint/2010/main" val="2904458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2" name="投影片編號版面配置區 5"/>
          <p:cNvSpPr txBox="1">
            <a:spLocks/>
          </p:cNvSpPr>
          <p:nvPr/>
        </p:nvSpPr>
        <p:spPr bwMode="auto">
          <a:xfrm>
            <a:off x="6858000" y="6381750"/>
            <a:ext cx="2133600" cy="476250"/>
          </a:xfrm>
          <a:prstGeom prst="rect">
            <a:avLst/>
          </a:prstGeom>
          <a:noFill/>
          <a:ln w="9525">
            <a:noFill/>
            <a:miter lim="800000"/>
            <a:headEnd/>
            <a:tailEnd/>
          </a:ln>
          <a:effectLst/>
        </p:spPr>
        <p:txBody>
          <a:bodyPr/>
          <a:lstStyle>
            <a:lvl1pPr>
              <a:defRPr/>
            </a:lvl1pPr>
          </a:lstStyle>
          <a:p>
            <a:pPr algn="r">
              <a:defRPr/>
            </a:pPr>
            <a:fld id="{456522B5-E63A-41DF-B382-E6574B566D17}" type="slidenum">
              <a:rPr lang="en-US" altLang="zh-TW" sz="1400" smtClean="0">
                <a:latin typeface="Arial" charset="0"/>
                <a:ea typeface="新細明體" charset="-120"/>
              </a:rPr>
              <a:pPr algn="r">
                <a:defRPr/>
              </a:pPr>
              <a:t>‹#›</a:t>
            </a:fld>
            <a:endParaRPr lang="en-US" altLang="zh-TW" sz="1400" dirty="0" smtClean="0">
              <a:latin typeface="Arial" charset="0"/>
              <a:ea typeface="新細明體" charset="-120"/>
            </a:endParaRPr>
          </a:p>
        </p:txBody>
      </p:sp>
      <p:sp>
        <p:nvSpPr>
          <p:cNvPr id="4404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4404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3" name="日期版面配置區 3"/>
          <p:cNvSpPr>
            <a:spLocks noGrp="1"/>
          </p:cNvSpPr>
          <p:nvPr>
            <p:ph type="dt" sz="half" idx="2"/>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latin typeface="Arial" charset="0"/>
                <a:ea typeface="+mn-ea"/>
              </a:defRPr>
            </a:lvl1pPr>
          </a:lstStyle>
          <a:p>
            <a:pPr>
              <a:defRPr/>
            </a:pPr>
            <a:endParaRPr lang="en-US" altLang="zh-TW"/>
          </a:p>
        </p:txBody>
      </p:sp>
      <p:sp>
        <p:nvSpPr>
          <p:cNvPr id="14" name="頁尾版面配置區 4"/>
          <p:cNvSpPr>
            <a:spLocks noGrp="1"/>
          </p:cNvSpPr>
          <p:nvPr>
            <p:ph type="ftr" sz="quarter" idx="3"/>
          </p:nvPr>
        </p:nvSpPr>
        <p:spPr bwMode="auto">
          <a:xfrm>
            <a:off x="3124200" y="6245225"/>
            <a:ext cx="2895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a:latin typeface="Arial" charset="0"/>
                <a:ea typeface="+mn-ea"/>
              </a:defRPr>
            </a:lvl1pPr>
          </a:lstStyle>
          <a:p>
            <a:pPr>
              <a:defRPr/>
            </a:pPr>
            <a:endParaRPr lang="en-US" altLang="zh-TW"/>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
          <a:ea typeface="新細明體" pitchFamily="18" charset="-120"/>
        </a:defRPr>
      </a:lvl2pPr>
      <a:lvl3pPr algn="ctr" rtl="0" eaLnBrk="0" fontAlgn="base" hangingPunct="0">
        <a:spcBef>
          <a:spcPct val="0"/>
        </a:spcBef>
        <a:spcAft>
          <a:spcPct val="0"/>
        </a:spcAft>
        <a:defRPr kumimoji="1" sz="4400">
          <a:solidFill>
            <a:schemeClr val="tx2"/>
          </a:solidFill>
          <a:latin typeface="t"/>
          <a:ea typeface="新細明體" pitchFamily="18" charset="-120"/>
        </a:defRPr>
      </a:lvl3pPr>
      <a:lvl4pPr algn="ctr" rtl="0" eaLnBrk="0" fontAlgn="base" hangingPunct="0">
        <a:spcBef>
          <a:spcPct val="0"/>
        </a:spcBef>
        <a:spcAft>
          <a:spcPct val="0"/>
        </a:spcAft>
        <a:defRPr kumimoji="1" sz="4400">
          <a:solidFill>
            <a:schemeClr val="tx2"/>
          </a:solidFill>
          <a:latin typeface="t"/>
          <a:ea typeface="新細明體" pitchFamily="18" charset="-120"/>
        </a:defRPr>
      </a:lvl4pPr>
      <a:lvl5pPr algn="ctr" rtl="0" eaLnBrk="0" fontAlgn="base" hangingPunct="0">
        <a:spcBef>
          <a:spcPct val="0"/>
        </a:spcBef>
        <a:spcAft>
          <a:spcPct val="0"/>
        </a:spcAft>
        <a:defRPr kumimoji="1" sz="4400">
          <a:solidFill>
            <a:schemeClr val="tx2"/>
          </a:solidFill>
          <a:latin typeface="t"/>
          <a:ea typeface="新細明體" pitchFamily="18" charset="-120"/>
        </a:defRPr>
      </a:lvl5pPr>
      <a:lvl6pPr marL="457200" algn="ctr" rtl="0" eaLnBrk="0" fontAlgn="base" hangingPunct="0">
        <a:spcBef>
          <a:spcPct val="0"/>
        </a:spcBef>
        <a:spcAft>
          <a:spcPct val="0"/>
        </a:spcAft>
        <a:defRPr kumimoji="1" sz="4400">
          <a:solidFill>
            <a:schemeClr val="tx2"/>
          </a:solidFill>
          <a:latin typeface="t"/>
          <a:ea typeface="新細明體" pitchFamily="18" charset="-120"/>
        </a:defRPr>
      </a:lvl6pPr>
      <a:lvl7pPr marL="914400" algn="ctr" rtl="0" eaLnBrk="0" fontAlgn="base" hangingPunct="0">
        <a:spcBef>
          <a:spcPct val="0"/>
        </a:spcBef>
        <a:spcAft>
          <a:spcPct val="0"/>
        </a:spcAft>
        <a:defRPr kumimoji="1" sz="4400">
          <a:solidFill>
            <a:schemeClr val="tx2"/>
          </a:solidFill>
          <a:latin typeface="t"/>
          <a:ea typeface="新細明體" pitchFamily="18" charset="-120"/>
        </a:defRPr>
      </a:lvl7pPr>
      <a:lvl8pPr marL="1371600" algn="ctr" rtl="0" eaLnBrk="0" fontAlgn="base" hangingPunct="0">
        <a:spcBef>
          <a:spcPct val="0"/>
        </a:spcBef>
        <a:spcAft>
          <a:spcPct val="0"/>
        </a:spcAft>
        <a:defRPr kumimoji="1" sz="4400">
          <a:solidFill>
            <a:schemeClr val="tx2"/>
          </a:solidFill>
          <a:latin typeface="t"/>
          <a:ea typeface="新細明體" pitchFamily="18" charset="-120"/>
        </a:defRPr>
      </a:lvl8pPr>
      <a:lvl9pPr marL="1828800" algn="ctr" rtl="0" eaLnBrk="0" fontAlgn="base" hangingPunct="0">
        <a:spcBef>
          <a:spcPct val="0"/>
        </a:spcBef>
        <a:spcAft>
          <a:spcPct val="0"/>
        </a:spcAft>
        <a:defRPr kumimoji="1" sz="4400">
          <a:solidFill>
            <a:schemeClr val="tx2"/>
          </a:solidFill>
          <a:latin typeface="t"/>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Arial" pitchFamily="34"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Arial" pitchFamily="34"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Arial" pitchFamily="34" charset="0"/>
          <a:ea typeface="+mn-ea"/>
        </a:defRPr>
      </a:lvl5pPr>
      <a:lvl6pPr marL="2514600" indent="-228600" algn="l" rtl="0" eaLnBrk="0" fontAlgn="base" hangingPunct="0">
        <a:spcBef>
          <a:spcPct val="20000"/>
        </a:spcBef>
        <a:spcAft>
          <a:spcPct val="0"/>
        </a:spcAft>
        <a:buChar char="»"/>
        <a:defRPr kumimoji="1" sz="2000">
          <a:solidFill>
            <a:schemeClr val="tx1"/>
          </a:solidFill>
          <a:latin typeface="Arial" pitchFamily="34" charset="0"/>
          <a:ea typeface="+mn-ea"/>
        </a:defRPr>
      </a:lvl6pPr>
      <a:lvl7pPr marL="2971800" indent="-228600" algn="l" rtl="0" eaLnBrk="0" fontAlgn="base" hangingPunct="0">
        <a:spcBef>
          <a:spcPct val="20000"/>
        </a:spcBef>
        <a:spcAft>
          <a:spcPct val="0"/>
        </a:spcAft>
        <a:buChar char="»"/>
        <a:defRPr kumimoji="1" sz="2000">
          <a:solidFill>
            <a:schemeClr val="tx1"/>
          </a:solidFill>
          <a:latin typeface="Arial" pitchFamily="34" charset="0"/>
          <a:ea typeface="+mn-ea"/>
        </a:defRPr>
      </a:lvl7pPr>
      <a:lvl8pPr marL="3429000" indent="-228600" algn="l" rtl="0" eaLnBrk="0" fontAlgn="base" hangingPunct="0">
        <a:spcBef>
          <a:spcPct val="20000"/>
        </a:spcBef>
        <a:spcAft>
          <a:spcPct val="0"/>
        </a:spcAft>
        <a:buChar char="»"/>
        <a:defRPr kumimoji="1" sz="2000">
          <a:solidFill>
            <a:schemeClr val="tx1"/>
          </a:solidFill>
          <a:latin typeface="Arial" pitchFamily="34" charset="0"/>
          <a:ea typeface="+mn-ea"/>
        </a:defRPr>
      </a:lvl8pPr>
      <a:lvl9pPr marL="3886200" indent="-228600" algn="l" rtl="0" eaLnBrk="0" fontAlgn="base" hangingPunct="0">
        <a:spcBef>
          <a:spcPct val="20000"/>
        </a:spcBef>
        <a:spcAft>
          <a:spcPct val="0"/>
        </a:spcAft>
        <a:buChar char="»"/>
        <a:defRPr kumimoji="1" sz="2000">
          <a:solidFill>
            <a:schemeClr val="tx1"/>
          </a:solidFill>
          <a:latin typeface="Arial" pitchFamily="34" charset="0"/>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8.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0.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12.jpe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4.jpe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5.jpeg"/><Relationship Id="rId1" Type="http://schemas.openxmlformats.org/officeDocument/2006/relationships/slideLayout" Target="../slideLayouts/slideLayout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6.jpe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17.jpe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18.jpe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19.jpeg"/><Relationship Id="rId1" Type="http://schemas.openxmlformats.org/officeDocument/2006/relationships/slideLayout" Target="../slideLayouts/slideLayout6.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7" Type="http://schemas.openxmlformats.org/officeDocument/2006/relationships/image" Target="../media/image20.jpeg"/><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4.xml"/><Relationship Id="rId7" Type="http://schemas.openxmlformats.org/officeDocument/2006/relationships/image" Target="../media/image22.jpeg"/><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23.jpeg"/><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7.xml"/><Relationship Id="rId7" Type="http://schemas.openxmlformats.org/officeDocument/2006/relationships/image" Target="../media/image24.jpeg"/><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25.jpeg"/><Relationship Id="rId1" Type="http://schemas.openxmlformats.org/officeDocument/2006/relationships/slideLayout" Target="../slideLayouts/slideLayout6.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bwMode="auto">
          <a:xfrm>
            <a:off x="1522800" y="802800"/>
            <a:ext cx="6552000" cy="1470025"/>
          </a:xfrm>
          <a:prstGeom prst="rect">
            <a:avLst/>
          </a:prstGeom>
          <a:noFill/>
          <a:ln w="9525">
            <a:noFill/>
            <a:miter lim="800000"/>
            <a:headEnd/>
            <a:tailEnd/>
          </a:ln>
          <a:effectLst/>
        </p:spPr>
        <p:txBody>
          <a:bodyPr anchor="ctr"/>
          <a:lstStyle>
            <a:lvl1pPr eaLnBrk="0" hangingPunct="0">
              <a:defRPr kumimoji="1" sz="2400">
                <a:solidFill>
                  <a:schemeClr val="tx1"/>
                </a:solidFill>
                <a:latin typeface="Arial" charset="0"/>
                <a:ea typeface="新細明體" pitchFamily="18" charset="-120"/>
              </a:defRPr>
            </a:lvl1pPr>
            <a:lvl2pPr marL="742950" indent="-285750" eaLnBrk="0" hangingPunct="0">
              <a:defRPr kumimoji="1" sz="2400">
                <a:solidFill>
                  <a:schemeClr val="tx1"/>
                </a:solidFill>
                <a:latin typeface="Arial" charset="0"/>
                <a:ea typeface="新細明體" pitchFamily="18" charset="-120"/>
              </a:defRPr>
            </a:lvl2pPr>
            <a:lvl3pPr marL="1143000" indent="-228600" eaLnBrk="0" hangingPunct="0">
              <a:defRPr kumimoji="1" sz="2400">
                <a:solidFill>
                  <a:schemeClr val="tx1"/>
                </a:solidFill>
                <a:latin typeface="Arial" charset="0"/>
                <a:ea typeface="新細明體" pitchFamily="18" charset="-120"/>
              </a:defRPr>
            </a:lvl3pPr>
            <a:lvl4pPr marL="1600200" indent="-228600" eaLnBrk="0" hangingPunct="0">
              <a:defRPr kumimoji="1" sz="2400">
                <a:solidFill>
                  <a:schemeClr val="tx1"/>
                </a:solidFill>
                <a:latin typeface="Arial" charset="0"/>
                <a:ea typeface="新細明體" pitchFamily="18" charset="-120"/>
              </a:defRPr>
            </a:lvl4pPr>
            <a:lvl5pPr marL="2057400" indent="-228600" eaLnBrk="0" hangingPunct="0">
              <a:defRPr kumimoji="1" sz="2400">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Arial" charset="0"/>
                <a:ea typeface="新細明體" pitchFamily="18" charset="-120"/>
              </a:defRPr>
            </a:lvl9pPr>
          </a:lstStyle>
          <a:p>
            <a:pPr algn="ctr" eaLnBrk="1" hangingPunct="1"/>
            <a:r>
              <a:rPr lang="zh-TW" altLang="en-US" sz="4400" dirty="0" smtClean="0">
                <a:solidFill>
                  <a:schemeClr val="bg1"/>
                </a:solidFill>
                <a:latin typeface="華康粗黑體" panose="020B0709000000000000" pitchFamily="49" charset="-120"/>
                <a:ea typeface="華康粗黑體" panose="020B0709000000000000" pitchFamily="49" charset="-120"/>
                <a:cs typeface="+mj-cs"/>
              </a:rPr>
              <a:t>第</a:t>
            </a:r>
            <a:r>
              <a:rPr lang="en-US" altLang="zh-TW" sz="4400" dirty="0" smtClean="0">
                <a:solidFill>
                  <a:schemeClr val="bg1"/>
                </a:solidFill>
                <a:latin typeface="Arial Unicode MS" panose="020B0604020202020204" pitchFamily="34" charset="-120"/>
                <a:ea typeface="Arial Unicode MS" panose="020B0604020202020204" pitchFamily="34" charset="-120"/>
                <a:cs typeface="Arial Unicode MS" panose="020B0604020202020204" pitchFamily="34" charset="-120"/>
              </a:rPr>
              <a:t>7</a:t>
            </a:r>
            <a:r>
              <a:rPr lang="zh-TW" altLang="en-US" sz="4400" dirty="0" smtClean="0">
                <a:solidFill>
                  <a:schemeClr val="bg1"/>
                </a:solidFill>
                <a:latin typeface="華康粗黑體" panose="020B0709000000000000" pitchFamily="49" charset="-120"/>
                <a:ea typeface="華康粗黑體" panose="020B0709000000000000" pitchFamily="49" charset="-120"/>
                <a:cs typeface="+mj-cs"/>
              </a:rPr>
              <a:t>章 </a:t>
            </a:r>
            <a:r>
              <a:rPr lang="en-US" altLang="zh-TW" sz="4400" dirty="0" smtClean="0">
                <a:solidFill>
                  <a:schemeClr val="bg1"/>
                </a:solidFill>
                <a:latin typeface="華康粗黑體" panose="020B0709000000000000" pitchFamily="49" charset="-120"/>
                <a:ea typeface="華康粗黑體" panose="020B0709000000000000" pitchFamily="49" charset="-120"/>
                <a:cs typeface="+mj-cs"/>
              </a:rPr>
              <a:t/>
            </a:r>
            <a:br>
              <a:rPr lang="en-US" altLang="zh-TW" sz="4400" dirty="0" smtClean="0">
                <a:solidFill>
                  <a:schemeClr val="bg1"/>
                </a:solidFill>
                <a:latin typeface="華康粗黑體" panose="020B0709000000000000" pitchFamily="49" charset="-120"/>
                <a:ea typeface="華康粗黑體" panose="020B0709000000000000" pitchFamily="49" charset="-120"/>
                <a:cs typeface="+mj-cs"/>
              </a:rPr>
            </a:br>
            <a:r>
              <a:rPr lang="zh-TW" altLang="en-US" sz="4400" dirty="0" smtClean="0">
                <a:solidFill>
                  <a:schemeClr val="bg1"/>
                </a:solidFill>
                <a:latin typeface="華康粗黑體" panose="020B0709000000000000" pitchFamily="49" charset="-120"/>
                <a:ea typeface="華康粗黑體" panose="020B0709000000000000" pitchFamily="49" charset="-120"/>
                <a:cs typeface="+mj-cs"/>
              </a:rPr>
              <a:t>公司層級策略：成長策略、水平擴張與垂直整合策略</a:t>
            </a:r>
            <a:endParaRPr lang="zh-TW" altLang="en-US" sz="4400" dirty="0">
              <a:solidFill>
                <a:schemeClr val="bg1"/>
              </a:solidFill>
              <a:latin typeface="華康粗黑體" panose="020B0709000000000000" pitchFamily="49" charset="-120"/>
              <a:ea typeface="華康粗黑體" panose="020B0709000000000000" pitchFamily="49" charset="-120"/>
              <a:cs typeface="+mj-cs"/>
            </a:endParaRPr>
          </a:p>
        </p:txBody>
      </p:sp>
      <p:sp>
        <p:nvSpPr>
          <p:cNvPr id="8" name="Rectangle 3"/>
          <p:cNvSpPr txBox="1">
            <a:spLocks noChangeArrowheads="1"/>
          </p:cNvSpPr>
          <p:nvPr/>
        </p:nvSpPr>
        <p:spPr bwMode="auto">
          <a:xfrm>
            <a:off x="-228600" y="2743200"/>
            <a:ext cx="2819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kumimoji="1" sz="3200">
                <a:solidFill>
                  <a:schemeClr val="tx1"/>
                </a:solidFill>
                <a:latin typeface="+mn-lt"/>
                <a:ea typeface="+mn-ea"/>
                <a:cs typeface="+mn-cs"/>
              </a:defRPr>
            </a:lvl1pPr>
            <a:lvl2pPr marL="457200" indent="0" algn="ctr" rtl="0" eaLnBrk="0" fontAlgn="base" hangingPunct="0">
              <a:spcBef>
                <a:spcPct val="20000"/>
              </a:spcBef>
              <a:spcAft>
                <a:spcPct val="0"/>
              </a:spcAft>
              <a:buNone/>
              <a:defRPr kumimoji="1" sz="2800">
                <a:solidFill>
                  <a:schemeClr val="tx1"/>
                </a:solidFill>
                <a:latin typeface="+mn-lt"/>
                <a:ea typeface="+mn-ea"/>
              </a:defRPr>
            </a:lvl2pPr>
            <a:lvl3pPr marL="914400" indent="0" algn="ctr" rtl="0" eaLnBrk="0" fontAlgn="base" hangingPunct="0">
              <a:spcBef>
                <a:spcPct val="20000"/>
              </a:spcBef>
              <a:spcAft>
                <a:spcPct val="0"/>
              </a:spcAft>
              <a:buNone/>
              <a:defRPr kumimoji="1" sz="2400">
                <a:solidFill>
                  <a:schemeClr val="tx1"/>
                </a:solidFill>
                <a:latin typeface="+mn-lt"/>
                <a:ea typeface="+mn-ea"/>
              </a:defRPr>
            </a:lvl3pPr>
            <a:lvl4pPr marL="1371600" indent="0" algn="ctr" rtl="0" eaLnBrk="0" fontAlgn="base" hangingPunct="0">
              <a:spcBef>
                <a:spcPct val="20000"/>
              </a:spcBef>
              <a:spcAft>
                <a:spcPct val="0"/>
              </a:spcAft>
              <a:buNone/>
              <a:defRPr kumimoji="1" sz="2000">
                <a:solidFill>
                  <a:schemeClr val="tx1"/>
                </a:solidFill>
                <a:latin typeface="+mn-lt"/>
                <a:ea typeface="+mn-ea"/>
              </a:defRPr>
            </a:lvl4pPr>
            <a:lvl5pPr marL="1828800" indent="0" algn="ctr" rtl="0" eaLnBrk="0" fontAlgn="base" hangingPunct="0">
              <a:spcBef>
                <a:spcPct val="20000"/>
              </a:spcBef>
              <a:spcAft>
                <a:spcPct val="0"/>
              </a:spcAft>
              <a:buNone/>
              <a:defRPr kumimoji="1" sz="2000">
                <a:solidFill>
                  <a:schemeClr val="tx1"/>
                </a:solidFill>
                <a:latin typeface="+mn-lt"/>
                <a:ea typeface="+mn-ea"/>
              </a:defRPr>
            </a:lvl5pPr>
            <a:lvl6pPr marL="2286000" indent="0" algn="ctr" rtl="0" fontAlgn="base">
              <a:spcBef>
                <a:spcPct val="20000"/>
              </a:spcBef>
              <a:spcAft>
                <a:spcPct val="0"/>
              </a:spcAft>
              <a:buNone/>
              <a:defRPr kumimoji="1" sz="2000">
                <a:solidFill>
                  <a:schemeClr val="tx1"/>
                </a:solidFill>
                <a:latin typeface="+mn-lt"/>
                <a:ea typeface="+mn-ea"/>
              </a:defRPr>
            </a:lvl6pPr>
            <a:lvl7pPr marL="2743200" indent="0" algn="ctr" rtl="0" fontAlgn="base">
              <a:spcBef>
                <a:spcPct val="20000"/>
              </a:spcBef>
              <a:spcAft>
                <a:spcPct val="0"/>
              </a:spcAft>
              <a:buNone/>
              <a:defRPr kumimoji="1" sz="2000">
                <a:solidFill>
                  <a:schemeClr val="tx1"/>
                </a:solidFill>
                <a:latin typeface="+mn-lt"/>
                <a:ea typeface="+mn-ea"/>
              </a:defRPr>
            </a:lvl7pPr>
            <a:lvl8pPr marL="3200400" indent="0" algn="ctr" rtl="0" fontAlgn="base">
              <a:spcBef>
                <a:spcPct val="20000"/>
              </a:spcBef>
              <a:spcAft>
                <a:spcPct val="0"/>
              </a:spcAft>
              <a:buNone/>
              <a:defRPr kumimoji="1" sz="2000">
                <a:solidFill>
                  <a:schemeClr val="tx1"/>
                </a:solidFill>
                <a:latin typeface="+mn-lt"/>
                <a:ea typeface="+mn-ea"/>
              </a:defRPr>
            </a:lvl8pPr>
            <a:lvl9pPr marL="3657600" indent="0" algn="ctr" rtl="0" fontAlgn="base">
              <a:spcBef>
                <a:spcPct val="20000"/>
              </a:spcBef>
              <a:spcAft>
                <a:spcPct val="0"/>
              </a:spcAft>
              <a:buNone/>
              <a:defRPr kumimoji="1" sz="2000">
                <a:solidFill>
                  <a:schemeClr val="tx1"/>
                </a:solidFill>
                <a:latin typeface="+mn-lt"/>
                <a:ea typeface="+mn-ea"/>
              </a:defRPr>
            </a:lvl9pPr>
          </a:lstStyle>
          <a:p>
            <a:pPr eaLnBrk="1" hangingPunct="1"/>
            <a:r>
              <a:rPr lang="zh-TW" altLang="en-US" kern="0" dirty="0" smtClean="0">
                <a:solidFill>
                  <a:schemeClr val="bg1"/>
                </a:solidFill>
                <a:latin typeface="華康粗明體" panose="02020709000000000000" pitchFamily="49" charset="-120"/>
                <a:ea typeface="華康粗明體" panose="02020709000000000000" pitchFamily="49" charset="-120"/>
              </a:rPr>
              <a:t>授課教師：</a:t>
            </a:r>
            <a:endParaRPr lang="zh-TW" altLang="zh-TW" kern="0" dirty="0" smtClean="0">
              <a:solidFill>
                <a:schemeClr val="bg1"/>
              </a:solidFill>
              <a:latin typeface="華康粗明體" panose="02020709000000000000" pitchFamily="49" charset="-120"/>
              <a:ea typeface="華康粗明體" panose="02020709000000000000" pitchFamily="49" charset="-120"/>
            </a:endParaRPr>
          </a:p>
        </p:txBody>
      </p:sp>
      <p:cxnSp>
        <p:nvCxnSpPr>
          <p:cNvPr id="9" name="直線接點 8"/>
          <p:cNvCxnSpPr/>
          <p:nvPr/>
        </p:nvCxnSpPr>
        <p:spPr>
          <a:xfrm>
            <a:off x="2191656" y="3276600"/>
            <a:ext cx="2133600"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1"/>
          <p:cNvSpPr>
            <a:spLocks noGrp="1"/>
          </p:cNvSpPr>
          <p:nvPr>
            <p:ph type="title"/>
          </p:nvPr>
        </p:nvSpPr>
        <p:spPr/>
        <p:txBody>
          <a:bodyPr/>
          <a:lstStyle/>
          <a:p>
            <a:pPr eaLnBrk="1" hangingPunct="1"/>
            <a:r>
              <a:rPr lang="zh-TW" altLang="en-US" dirty="0" smtClean="0">
                <a:latin typeface="華康粗黑體" panose="020B0709000000000000" pitchFamily="49" charset="-120"/>
                <a:ea typeface="華康粗黑體" panose="020B0709000000000000" pitchFamily="49" charset="-120"/>
              </a:rPr>
              <a:t>大綱</a:t>
            </a:r>
          </a:p>
        </p:txBody>
      </p:sp>
      <p:sp>
        <p:nvSpPr>
          <p:cNvPr id="3" name="內容版面配置區 2"/>
          <p:cNvSpPr>
            <a:spLocks noGrp="1"/>
          </p:cNvSpPr>
          <p:nvPr>
            <p:ph idx="1"/>
          </p:nvPr>
        </p:nvSpPr>
        <p:spPr/>
        <p:txBody>
          <a:bodyPr/>
          <a:lstStyle/>
          <a:p>
            <a:pPr eaLnBrk="1" hangingPunct="1"/>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企業的成長策略</a:t>
            </a:r>
            <a:endParaRPr lang="en-US" altLang="zh-TW" dirty="0" smtClean="0">
              <a:latin typeface="Times New Roman" panose="02020603050405020304" pitchFamily="18" charset="0"/>
              <a:cs typeface="Times New Roman" panose="02020603050405020304" pitchFamily="18" charset="0"/>
            </a:endParaRPr>
          </a:p>
          <a:p>
            <a:pPr eaLnBrk="1" hangingPunct="1"/>
            <a:r>
              <a:rPr lang="zh-TW" altLang="en-US" dirty="0">
                <a:latin typeface="Times New Roman" panose="02020603050405020304" pitchFamily="18" charset="0"/>
                <a:ea typeface="華康中明體" panose="02020509000000000000" pitchFamily="49" charset="-120"/>
                <a:cs typeface="Times New Roman" panose="02020603050405020304" pitchFamily="18" charset="0"/>
              </a:rPr>
              <a:t>水平式擴張</a:t>
            </a:r>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策略</a:t>
            </a:r>
            <a:endParaRPr lang="en-US" altLang="zh-TW" dirty="0" smtClean="0">
              <a:latin typeface="Times New Roman" panose="02020603050405020304" pitchFamily="18" charset="0"/>
              <a:cs typeface="Times New Roman" panose="02020603050405020304" pitchFamily="18" charset="0"/>
            </a:endParaRPr>
          </a:p>
          <a:p>
            <a:pPr eaLnBrk="1" hangingPunct="1"/>
            <a:r>
              <a:rPr lang="zh-TW" altLang="en-US" dirty="0" smtClean="0">
                <a:latin typeface="Times New Roman" panose="02020603050405020304" pitchFamily="18" charset="0"/>
                <a:ea typeface="華康中明體" panose="02020509000000000000" pitchFamily="49" charset="-120"/>
                <a:cs typeface="Times New Roman" panose="02020603050405020304" pitchFamily="18" charset="0"/>
              </a:rPr>
              <a:t>垂直整合策略</a:t>
            </a:r>
          </a:p>
        </p:txBody>
      </p:sp>
    </p:spTree>
    <p:extLst>
      <p:ext uri="{BB962C8B-B14F-4D97-AF65-F5344CB8AC3E}">
        <p14:creationId xmlns:p14="http://schemas.microsoft.com/office/powerpoint/2010/main" val="67549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57200" y="38728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9pPr>
          </a:lstStyle>
          <a:p>
            <a:r>
              <a:rPr lang="zh-TW" altLang="en-US" kern="0" dirty="0" smtClean="0">
                <a:latin typeface="華康粗黑體" panose="020B0709000000000000" pitchFamily="49" charset="-120"/>
                <a:ea typeface="華康粗黑體" panose="020B0709000000000000" pitchFamily="49" charset="-120"/>
              </a:rPr>
              <a:t>引導案例：</a:t>
            </a:r>
            <a:r>
              <a:rPr lang="zh-TW" altLang="en-US" kern="0" dirty="0" smtClean="0">
                <a:latin typeface="華康中明體" panose="02020509000000000000" pitchFamily="49" charset="-120"/>
                <a:ea typeface="華康中明體" panose="02020509000000000000" pitchFamily="49" charset="-120"/>
              </a:rPr>
              <a:t/>
            </a:r>
            <a:br>
              <a:rPr lang="zh-TW" altLang="en-US" kern="0" dirty="0" smtClean="0">
                <a:latin typeface="華康中明體" panose="02020509000000000000" pitchFamily="49" charset="-120"/>
                <a:ea typeface="華康中明體" panose="02020509000000000000" pitchFamily="49" charset="-120"/>
              </a:rPr>
            </a:br>
            <a:endParaRPr lang="zh-TW" altLang="en-US" sz="3600" kern="0" dirty="0" smtClean="0">
              <a:latin typeface="華康中明體" panose="02020509000000000000" pitchFamily="49" charset="-120"/>
              <a:ea typeface="華康中明體" panose="02020509000000000000" pitchFamily="49" charset="-120"/>
            </a:endParaRPr>
          </a:p>
        </p:txBody>
      </p:sp>
      <p:sp>
        <p:nvSpPr>
          <p:cNvPr id="5" name="Rectangle 2"/>
          <p:cNvSpPr txBox="1">
            <a:spLocks noChangeArrowheads="1"/>
          </p:cNvSpPr>
          <p:nvPr/>
        </p:nvSpPr>
        <p:spPr bwMode="auto">
          <a:xfrm>
            <a:off x="457200" y="7620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9pPr>
          </a:lstStyle>
          <a:p>
            <a:r>
              <a:rPr lang="zh-TW" altLang="en-US" sz="4000" dirty="0" smtClean="0">
                <a:latin typeface="華康中明體" panose="02020509000000000000" pitchFamily="49" charset="-120"/>
                <a:ea typeface="華康中明體" panose="02020509000000000000" pitchFamily="49" charset="-120"/>
              </a:rPr>
              <a:t>全家超商</a:t>
            </a:r>
            <a:r>
              <a:rPr lang="zh-TW" altLang="en-US" sz="4000" dirty="0">
                <a:latin typeface="華康中明體" panose="02020509000000000000" pitchFamily="49" charset="-120"/>
                <a:ea typeface="華康中明體" panose="02020509000000000000" pitchFamily="49" charset="-120"/>
              </a:rPr>
              <a:t>的成長策略</a:t>
            </a: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2107563"/>
            <a:ext cx="6553200" cy="43709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altLang="zh-TW" dirty="0"/>
              <a:t>7.1 </a:t>
            </a:r>
            <a:r>
              <a:rPr lang="zh-TW" altLang="en-US" dirty="0"/>
              <a:t>企業的成長策略 </a:t>
            </a:r>
            <a:r>
              <a:rPr lang="en-US" altLang="zh-TW" sz="2800" dirty="0"/>
              <a:t>(1/2)</a:t>
            </a:r>
          </a:p>
        </p:txBody>
      </p:sp>
      <p:sp>
        <p:nvSpPr>
          <p:cNvPr id="3075" name="Rectangle 3"/>
          <p:cNvSpPr>
            <a:spLocks noGrp="1" noChangeArrowheads="1"/>
          </p:cNvSpPr>
          <p:nvPr>
            <p:ph type="body" idx="1"/>
          </p:nvPr>
        </p:nvSpPr>
        <p:spPr>
          <a:xfrm>
            <a:off x="457200" y="1602000"/>
            <a:ext cx="8001000" cy="4525962"/>
          </a:xfrm>
        </p:spPr>
        <p:txBody>
          <a:bodyPr/>
          <a:lstStyle/>
          <a:p>
            <a:r>
              <a:rPr lang="zh-TW" altLang="en-US" dirty="0">
                <a:latin typeface="+mn-lt"/>
              </a:rPr>
              <a:t>企業成長策略矩陣</a:t>
            </a:r>
            <a:r>
              <a:rPr lang="en-US" altLang="en-US" dirty="0">
                <a:latin typeface="+mn-lt"/>
              </a:rPr>
              <a:t>：</a:t>
            </a:r>
            <a:r>
              <a:rPr lang="zh-TW" altLang="en-US" dirty="0">
                <a:latin typeface="+mn-lt"/>
              </a:rPr>
              <a:t>以</a:t>
            </a:r>
            <a:r>
              <a:rPr lang="en-US" altLang="zh-TW" dirty="0">
                <a:latin typeface="+mn-lt"/>
              </a:rPr>
              <a:t>Igor </a:t>
            </a:r>
            <a:r>
              <a:rPr lang="en-US" altLang="zh-TW" dirty="0" err="1" smtClean="0">
                <a:latin typeface="+mn-lt"/>
              </a:rPr>
              <a:t>Ansoff</a:t>
            </a:r>
            <a:r>
              <a:rPr lang="zh-TW" altLang="en-US" dirty="0" smtClean="0">
                <a:latin typeface="+mn-lt"/>
              </a:rPr>
              <a:t>的</a:t>
            </a:r>
            <a:r>
              <a:rPr lang="zh-TW" altLang="en-US" dirty="0">
                <a:latin typeface="+mn-lt"/>
              </a:rPr>
              <a:t>成長矩陣，再加上垂直整合的面向，如圖</a:t>
            </a:r>
            <a:r>
              <a:rPr lang="en-US" altLang="zh-TW" dirty="0">
                <a:latin typeface="+mn-lt"/>
              </a:rPr>
              <a:t>7-1</a:t>
            </a:r>
            <a:r>
              <a:rPr lang="zh-TW" altLang="en-US" dirty="0">
                <a:latin typeface="+mn-lt"/>
              </a:rPr>
              <a:t>所示。這五個成長方向，如果彼此不排斥，企業是可以同採取一個以上的成長策略。 </a:t>
            </a:r>
          </a:p>
        </p:txBody>
      </p:sp>
      <p:graphicFrame>
        <p:nvGraphicFramePr>
          <p:cNvPr id="4" name="資料庫圖表 3"/>
          <p:cNvGraphicFramePr/>
          <p:nvPr>
            <p:extLst>
              <p:ext uri="{D42A27DB-BD31-4B8C-83A1-F6EECF244321}">
                <p14:modId xmlns:p14="http://schemas.microsoft.com/office/powerpoint/2010/main" val="172205754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Users\NO38\Desktop\書籍\人力資源管理\小圖\已放\20100107164718603.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8713" t="2728" r="4389" b="8257"/>
          <a:stretch/>
        </p:blipFill>
        <p:spPr bwMode="auto">
          <a:xfrm>
            <a:off x="685800" y="3962400"/>
            <a:ext cx="2934247" cy="243840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fade">
                                      <p:cBhvr>
                                        <p:cTn id="7" dur="5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zh-TW"/>
              <a:t>7.1 </a:t>
            </a:r>
            <a:r>
              <a:rPr lang="zh-TW" altLang="en-US"/>
              <a:t>企業的成長策略 </a:t>
            </a:r>
            <a:r>
              <a:rPr lang="en-US" altLang="zh-TW" sz="2800"/>
              <a:t>(2/2)</a:t>
            </a:r>
          </a:p>
        </p:txBody>
      </p:sp>
      <p:graphicFrame>
        <p:nvGraphicFramePr>
          <p:cNvPr id="4" name="資料庫圖表 3"/>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圖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1380" y="1447800"/>
            <a:ext cx="6361019" cy="50443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altLang="zh-TW"/>
              <a:t>7.1.1 </a:t>
            </a:r>
            <a:r>
              <a:rPr lang="zh-TW" altLang="en-US"/>
              <a:t>市場滲透策略 </a:t>
            </a:r>
            <a:r>
              <a:rPr lang="en-US" altLang="zh-TW" sz="2800"/>
              <a:t>(1/2)</a:t>
            </a:r>
          </a:p>
        </p:txBody>
      </p:sp>
      <p:graphicFrame>
        <p:nvGraphicFramePr>
          <p:cNvPr id="4" name="資料庫圖表 3"/>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圖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 y="2057400"/>
            <a:ext cx="8218355" cy="40453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ltLang="zh-TW"/>
              <a:t>7.1.1 </a:t>
            </a:r>
            <a:r>
              <a:rPr lang="zh-TW" altLang="en-US"/>
              <a:t>市場滲透策略 </a:t>
            </a:r>
            <a:r>
              <a:rPr lang="en-US" altLang="zh-TW" sz="2800"/>
              <a:t>(2/2)</a:t>
            </a:r>
          </a:p>
        </p:txBody>
      </p:sp>
      <p:sp>
        <p:nvSpPr>
          <p:cNvPr id="50179" name="Rectangle 3"/>
          <p:cNvSpPr>
            <a:spLocks noGrp="1" noChangeArrowheads="1"/>
          </p:cNvSpPr>
          <p:nvPr>
            <p:ph type="body" idx="1"/>
          </p:nvPr>
        </p:nvSpPr>
        <p:spPr>
          <a:xfrm>
            <a:off x="457200" y="1602000"/>
            <a:ext cx="8077200" cy="4525962"/>
          </a:xfrm>
        </p:spPr>
        <p:txBody>
          <a:bodyPr/>
          <a:lstStyle/>
          <a:p>
            <a:pPr algn="just"/>
            <a:r>
              <a:rPr lang="zh-TW" altLang="en-US" dirty="0">
                <a:latin typeface="+mn-lt"/>
              </a:rPr>
              <a:t>市場擴充策略一般可以透過以下三種方式進行：</a:t>
            </a:r>
          </a:p>
          <a:p>
            <a:pPr marL="742950" lvl="1" indent="-285750">
              <a:spcBef>
                <a:spcPts val="768"/>
              </a:spcBef>
            </a:pPr>
            <a:r>
              <a:rPr lang="zh-TW" altLang="en-US" dirty="0"/>
              <a:t>提升顧客價值：來提升購買頻率及購買</a:t>
            </a:r>
            <a:r>
              <a:rPr lang="zh-TW" altLang="en-US" dirty="0" smtClean="0"/>
              <a:t>量。</a:t>
            </a:r>
            <a:endParaRPr lang="zh-TW" altLang="en-US" dirty="0"/>
          </a:p>
          <a:p>
            <a:pPr marL="828000" lvl="1" indent="-360000">
              <a:spcBef>
                <a:spcPts val="768"/>
              </a:spcBef>
            </a:pPr>
            <a:r>
              <a:rPr lang="zh-TW" altLang="en-US" dirty="0"/>
              <a:t>行銷策略：吸引消費者不要採購競爭對手產品 。</a:t>
            </a:r>
          </a:p>
          <a:p>
            <a:pPr marL="742950" lvl="1" indent="-285750">
              <a:spcBef>
                <a:spcPts val="768"/>
              </a:spcBef>
            </a:pPr>
            <a:r>
              <a:rPr lang="zh-TW" altLang="en-US" dirty="0"/>
              <a:t>產能、通路擴張：拉高市佔率 。</a:t>
            </a:r>
          </a:p>
          <a:p>
            <a:pPr>
              <a:spcBef>
                <a:spcPts val="768"/>
              </a:spcBef>
            </a:pPr>
            <a:endParaRPr lang="en-US" altLang="zh-TW" dirty="0"/>
          </a:p>
        </p:txBody>
      </p:sp>
      <p:graphicFrame>
        <p:nvGraphicFramePr>
          <p:cNvPr id="4" name="資料庫圖表 3"/>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C:\Users\NO38\Desktop\書籍\人力資源管理\小圖\已放\200px-商业团队2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00800" y="5257800"/>
            <a:ext cx="1905000" cy="1047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animEffect transition="in" filter="fade">
                                      <p:cBhvr>
                                        <p:cTn id="7" dur="500"/>
                                        <p:tgtEl>
                                          <p:spTgt spid="5017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0179">
                                            <p:txEl>
                                              <p:pRg st="1" end="1"/>
                                            </p:txEl>
                                          </p:spTgt>
                                        </p:tgtEl>
                                        <p:attrNameLst>
                                          <p:attrName>style.visibility</p:attrName>
                                        </p:attrNameLst>
                                      </p:cBhvr>
                                      <p:to>
                                        <p:strVal val="visible"/>
                                      </p:to>
                                    </p:set>
                                    <p:animEffect transition="in" filter="fade">
                                      <p:cBhvr>
                                        <p:cTn id="10" dur="500"/>
                                        <p:tgtEl>
                                          <p:spTgt spid="50179">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0179">
                                            <p:txEl>
                                              <p:pRg st="2" end="2"/>
                                            </p:txEl>
                                          </p:spTgt>
                                        </p:tgtEl>
                                        <p:attrNameLst>
                                          <p:attrName>style.visibility</p:attrName>
                                        </p:attrNameLst>
                                      </p:cBhvr>
                                      <p:to>
                                        <p:strVal val="visible"/>
                                      </p:to>
                                    </p:set>
                                    <p:animEffect transition="in" filter="fade">
                                      <p:cBhvr>
                                        <p:cTn id="13" dur="500"/>
                                        <p:tgtEl>
                                          <p:spTgt spid="50179">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0179">
                                            <p:txEl>
                                              <p:pRg st="3" end="3"/>
                                            </p:txEl>
                                          </p:spTgt>
                                        </p:tgtEl>
                                        <p:attrNameLst>
                                          <p:attrName>style.visibility</p:attrName>
                                        </p:attrNameLst>
                                      </p:cBhvr>
                                      <p:to>
                                        <p:strVal val="visible"/>
                                      </p:to>
                                    </p:set>
                                    <p:animEffect transition="in" filter="fade">
                                      <p:cBhvr>
                                        <p:cTn id="16" dur="500"/>
                                        <p:tgtEl>
                                          <p:spTgt spid="501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ltLang="zh-TW" dirty="0"/>
              <a:t>7.1.2 </a:t>
            </a:r>
            <a:r>
              <a:rPr lang="zh-TW" altLang="en-US" dirty="0"/>
              <a:t>市場擴張策略 </a:t>
            </a:r>
            <a:r>
              <a:rPr lang="en-US" altLang="zh-TW" sz="2800" dirty="0"/>
              <a:t>(1/2)</a:t>
            </a:r>
          </a:p>
        </p:txBody>
      </p:sp>
      <p:sp>
        <p:nvSpPr>
          <p:cNvPr id="5123" name="Rectangle 3"/>
          <p:cNvSpPr>
            <a:spLocks noGrp="1" noChangeArrowheads="1"/>
          </p:cNvSpPr>
          <p:nvPr>
            <p:ph type="body" idx="1"/>
          </p:nvPr>
        </p:nvSpPr>
        <p:spPr>
          <a:xfrm>
            <a:off x="457200" y="1602000"/>
            <a:ext cx="7924800" cy="4525962"/>
          </a:xfrm>
        </p:spPr>
        <p:txBody>
          <a:bodyPr/>
          <a:lstStyle/>
          <a:p>
            <a:pPr algn="just"/>
            <a:r>
              <a:rPr lang="zh-TW" altLang="en-US" dirty="0">
                <a:latin typeface="+mn-lt"/>
              </a:rPr>
              <a:t>指的是企業以既有的產品線進入新的市場，擴大既有產品的銷售機會，如圖</a:t>
            </a:r>
            <a:r>
              <a:rPr lang="en-US" altLang="zh-TW" dirty="0">
                <a:latin typeface="+mn-lt"/>
              </a:rPr>
              <a:t>7-3</a:t>
            </a:r>
            <a:r>
              <a:rPr lang="zh-TW" altLang="en-US" dirty="0">
                <a:latin typeface="+mn-lt"/>
              </a:rPr>
              <a:t>所示。</a:t>
            </a:r>
          </a:p>
          <a:p>
            <a:pPr algn="just"/>
            <a:r>
              <a:rPr lang="zh-TW" altLang="en-US" dirty="0">
                <a:latin typeface="+mn-lt"/>
              </a:rPr>
              <a:t>原有市場已經飽和，或因為競爭過於激烈或是其他市場具更高吸引力。</a:t>
            </a:r>
          </a:p>
          <a:p>
            <a:endParaRPr lang="en-US" altLang="zh-TW" dirty="0"/>
          </a:p>
        </p:txBody>
      </p:sp>
      <p:graphicFrame>
        <p:nvGraphicFramePr>
          <p:cNvPr id="4" name="資料庫圖表 3"/>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C:\Users\NO38\Desktop\書籍\投影片\MA421投影片(教學版)\圖\137981741648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0869" r="11565"/>
          <a:stretch/>
        </p:blipFill>
        <p:spPr bwMode="auto">
          <a:xfrm>
            <a:off x="381000" y="4523961"/>
            <a:ext cx="2466182" cy="2050774"/>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3">
                                            <p:txEl>
                                              <p:pRg st="1" end="1"/>
                                            </p:txEl>
                                          </p:spTgt>
                                        </p:tgtEl>
                                        <p:attrNameLst>
                                          <p:attrName>style.visibility</p:attrName>
                                        </p:attrNameLst>
                                      </p:cBhvr>
                                      <p:to>
                                        <p:strVal val="visible"/>
                                      </p:to>
                                    </p:set>
                                    <p:animEffect transition="in" filter="fade">
                                      <p:cBhvr>
                                        <p:cTn id="12" dur="500"/>
                                        <p:tgtEl>
                                          <p:spTgt spid="51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Rectangle 5"/>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latin typeface="+mn-lt"/>
                <a:ea typeface="華康粗黑體" panose="020B0709000000000000" pitchFamily="49" charset="-120"/>
              </a:rPr>
              <a:t>7.1.2 </a:t>
            </a:r>
            <a:r>
              <a:rPr lang="zh-TW" altLang="en-US" dirty="0">
                <a:latin typeface="+mn-lt"/>
                <a:ea typeface="華康粗黑體" panose="020B0709000000000000" pitchFamily="49" charset="-120"/>
              </a:rPr>
              <a:t>市場擴張策略 </a:t>
            </a:r>
            <a:r>
              <a:rPr lang="en-US" altLang="zh-TW" sz="2800" dirty="0">
                <a:latin typeface="+mn-lt"/>
                <a:ea typeface="華康粗黑體" panose="020B0709000000000000" pitchFamily="49" charset="-120"/>
              </a:rPr>
              <a:t>(2/2)</a:t>
            </a:r>
          </a:p>
        </p:txBody>
      </p:sp>
      <p:pic>
        <p:nvPicPr>
          <p:cNvPr id="51204" name="Picture 4" descr="圖07-0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1600" y="1616075"/>
            <a:ext cx="6553200" cy="47847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資料庫圖表 3"/>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04"/>
                                        </p:tgtEl>
                                        <p:attrNameLst>
                                          <p:attrName>style.visibility</p:attrName>
                                        </p:attrNameLst>
                                      </p:cBhvr>
                                      <p:to>
                                        <p:strVal val="visible"/>
                                      </p:to>
                                    </p:set>
                                    <p:anim calcmode="lin" valueType="num">
                                      <p:cBhvr additive="base">
                                        <p:cTn id="7" dur="500" fill="hold"/>
                                        <p:tgtEl>
                                          <p:spTgt spid="51204"/>
                                        </p:tgtEl>
                                        <p:attrNameLst>
                                          <p:attrName>ppt_x</p:attrName>
                                        </p:attrNameLst>
                                      </p:cBhvr>
                                      <p:tavLst>
                                        <p:tav tm="0">
                                          <p:val>
                                            <p:strVal val="#ppt_x"/>
                                          </p:val>
                                        </p:tav>
                                        <p:tav tm="100000">
                                          <p:val>
                                            <p:strVal val="#ppt_x"/>
                                          </p:val>
                                        </p:tav>
                                      </p:tavLst>
                                    </p:anim>
                                    <p:anim calcmode="lin" valueType="num">
                                      <p:cBhvr additive="base">
                                        <p:cTn id="8" dur="500" fill="hold"/>
                                        <p:tgtEl>
                                          <p:spTgt spid="512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zh-TW"/>
              <a:t>7.1.3 </a:t>
            </a:r>
            <a:r>
              <a:rPr lang="zh-TW" altLang="en-US"/>
              <a:t>產品擴張策略 </a:t>
            </a:r>
            <a:r>
              <a:rPr lang="en-US" altLang="zh-TW" sz="2800"/>
              <a:t>(1/2)</a:t>
            </a:r>
          </a:p>
        </p:txBody>
      </p:sp>
      <p:sp>
        <p:nvSpPr>
          <p:cNvPr id="6147" name="Rectangle 3"/>
          <p:cNvSpPr>
            <a:spLocks noGrp="1" noChangeArrowheads="1"/>
          </p:cNvSpPr>
          <p:nvPr>
            <p:ph type="body" idx="1"/>
          </p:nvPr>
        </p:nvSpPr>
        <p:spPr>
          <a:xfrm>
            <a:off x="457200" y="1602000"/>
            <a:ext cx="7924800" cy="4525962"/>
          </a:xfrm>
        </p:spPr>
        <p:txBody>
          <a:bodyPr/>
          <a:lstStyle/>
          <a:p>
            <a:pPr algn="just"/>
            <a:r>
              <a:rPr lang="zh-TW" altLang="en-US" dirty="0">
                <a:latin typeface="+mn-lt"/>
              </a:rPr>
              <a:t>指的是在現有市場，如同一顧客群、地理區隔中引進新的產品線，如圖</a:t>
            </a:r>
            <a:r>
              <a:rPr lang="en-US" altLang="zh-TW" dirty="0">
                <a:latin typeface="+mn-lt"/>
              </a:rPr>
              <a:t>7-4</a:t>
            </a:r>
            <a:r>
              <a:rPr lang="zh-TW" altLang="en-US" dirty="0">
                <a:latin typeface="+mn-lt"/>
              </a:rPr>
              <a:t>所示。</a:t>
            </a:r>
            <a:endParaRPr lang="en-US" altLang="zh-TW" dirty="0">
              <a:latin typeface="+mn-lt"/>
            </a:endParaRPr>
          </a:p>
          <a:p>
            <a:pPr algn="just"/>
            <a:r>
              <a:rPr lang="zh-TW" altLang="en-US" dirty="0">
                <a:latin typeface="+mn-lt"/>
              </a:rPr>
              <a:t>這種情況可能因為現有產品線的成長趨緩、動力不足，也可能是企業主動在現有市場尋求更多成長機會，而企業又有能力引進新的產品線</a:t>
            </a:r>
            <a:r>
              <a:rPr lang="zh-TW" altLang="en-US" dirty="0" smtClean="0">
                <a:latin typeface="+mn-lt"/>
              </a:rPr>
              <a:t>。</a:t>
            </a:r>
            <a:endParaRPr lang="zh-TW" altLang="en-US" dirty="0">
              <a:latin typeface="+mn-lt"/>
            </a:endParaRPr>
          </a:p>
        </p:txBody>
      </p:sp>
      <p:graphicFrame>
        <p:nvGraphicFramePr>
          <p:cNvPr id="5" name="資料庫圖表 4"/>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descr="C:\Users\NO38\Desktop\書籍\投影片\MA421投影片(教學版)\圖\shutterstock_3111283.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14251" b="10708"/>
          <a:stretch/>
        </p:blipFill>
        <p:spPr bwMode="auto">
          <a:xfrm>
            <a:off x="5695122" y="4572000"/>
            <a:ext cx="2590800" cy="19441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500"/>
                                        <p:tgtEl>
                                          <p:spTgt spid="61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ltLang="zh-TW"/>
              <a:t>7.1.3 </a:t>
            </a:r>
            <a:r>
              <a:rPr lang="zh-TW" altLang="en-US"/>
              <a:t>產品擴張策略 </a:t>
            </a:r>
            <a:r>
              <a:rPr lang="en-US" altLang="zh-TW" sz="2800"/>
              <a:t>(2/2)</a:t>
            </a:r>
          </a:p>
        </p:txBody>
      </p:sp>
      <p:pic>
        <p:nvPicPr>
          <p:cNvPr id="4" name="Picture 4" descr="圖07-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9563" y="2776330"/>
            <a:ext cx="8184874" cy="318190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資料庫圖表 4"/>
          <p:cNvGraphicFramePr/>
          <p:nvPr>
            <p:extLst>
              <p:ext uri="{D42A27DB-BD31-4B8C-83A1-F6EECF244321}">
                <p14:modId xmlns:p14="http://schemas.microsoft.com/office/powerpoint/2010/main" val="385256237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274638"/>
            <a:ext cx="8229600" cy="1143000"/>
          </a:xfrm>
        </p:spPr>
        <p:txBody>
          <a:bodyPr/>
          <a:lstStyle/>
          <a:p>
            <a:r>
              <a:rPr lang="en-US" altLang="zh-TW" dirty="0"/>
              <a:t>7.1.4 </a:t>
            </a:r>
            <a:r>
              <a:rPr lang="zh-TW" altLang="en-US" dirty="0"/>
              <a:t>非相關多角化策略 </a:t>
            </a:r>
            <a:r>
              <a:rPr lang="en-US" altLang="zh-TW" sz="2800" dirty="0"/>
              <a:t>(</a:t>
            </a:r>
            <a:r>
              <a:rPr lang="en-US" altLang="zh-TW" sz="2800" dirty="0" smtClean="0"/>
              <a:t>1/2)</a:t>
            </a:r>
            <a:endParaRPr lang="en-US" altLang="zh-TW" sz="2800" dirty="0"/>
          </a:p>
        </p:txBody>
      </p:sp>
      <p:sp>
        <p:nvSpPr>
          <p:cNvPr id="7171" name="Rectangle 3"/>
          <p:cNvSpPr>
            <a:spLocks noGrp="1" noChangeArrowheads="1"/>
          </p:cNvSpPr>
          <p:nvPr>
            <p:ph type="body" idx="1"/>
          </p:nvPr>
        </p:nvSpPr>
        <p:spPr>
          <a:xfrm>
            <a:off x="457200" y="1600200"/>
            <a:ext cx="7924800" cy="4525963"/>
          </a:xfrm>
        </p:spPr>
        <p:txBody>
          <a:bodyPr/>
          <a:lstStyle/>
          <a:p>
            <a:pPr algn="just"/>
            <a:r>
              <a:rPr lang="zh-TW" altLang="en-US" dirty="0">
                <a:latin typeface="+mn-lt"/>
              </a:rPr>
              <a:t>指的是企業選擇進入與現有產品（技術）及市場（資源、能耐）均無關聯性的新領域，如圖</a:t>
            </a:r>
            <a:r>
              <a:rPr lang="en-US" altLang="zh-TW" dirty="0">
                <a:latin typeface="+mn-lt"/>
              </a:rPr>
              <a:t>7-5</a:t>
            </a:r>
            <a:r>
              <a:rPr lang="zh-TW" altLang="en-US" dirty="0">
                <a:latin typeface="+mn-lt"/>
              </a:rPr>
              <a:t>所示</a:t>
            </a:r>
            <a:r>
              <a:rPr lang="zh-TW" altLang="en-US" dirty="0" smtClean="0">
                <a:latin typeface="+mn-lt"/>
              </a:rPr>
              <a:t>。</a:t>
            </a:r>
            <a:endParaRPr lang="en-US" altLang="zh-TW" dirty="0" smtClean="0">
              <a:latin typeface="+mn-lt"/>
            </a:endParaRPr>
          </a:p>
          <a:p>
            <a:pPr algn="just"/>
            <a:r>
              <a:rPr lang="zh-TW" altLang="en-US" dirty="0">
                <a:latin typeface="+mn-lt"/>
              </a:rPr>
              <a:t>一般而言風險最高，可能是企業的原領域發展受限，但又難以採取產品擴張或市場擴張策略；也可能是新領域的吸引力極大，潛在的報酬很高。</a:t>
            </a:r>
          </a:p>
          <a:p>
            <a:pPr algn="just"/>
            <a:r>
              <a:rPr lang="zh-TW" altLang="en-US" dirty="0">
                <a:latin typeface="+mn-lt"/>
              </a:rPr>
              <a:t>也可能是為了財務性的操作。  </a:t>
            </a:r>
          </a:p>
          <a:p>
            <a:endParaRPr lang="en-US" altLang="zh-TW" sz="2800" dirty="0"/>
          </a:p>
          <a:p>
            <a:pPr>
              <a:lnSpc>
                <a:spcPct val="120000"/>
              </a:lnSpc>
              <a:buFontTx/>
              <a:buNone/>
            </a:pPr>
            <a:endParaRPr lang="en-US" altLang="zh-TW" sz="2800" dirty="0"/>
          </a:p>
        </p:txBody>
      </p:sp>
      <p:graphicFrame>
        <p:nvGraphicFramePr>
          <p:cNvPr id="6" name="資料庫圖表 5"/>
          <p:cNvGraphicFramePr/>
          <p:nvPr>
            <p:extLst>
              <p:ext uri="{D42A27DB-BD31-4B8C-83A1-F6EECF244321}">
                <p14:modId xmlns:p14="http://schemas.microsoft.com/office/powerpoint/2010/main" val="222719516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500"/>
                                        <p:tgtEl>
                                          <p:spTgt spid="7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fade">
                                      <p:cBhvr>
                                        <p:cTn id="12" dur="500"/>
                                        <p:tgtEl>
                                          <p:spTgt spid="71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fade">
                                      <p:cBhvr>
                                        <p:cTn id="17" dur="500"/>
                                        <p:tgtEl>
                                          <p:spTgt spid="71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381000" y="274638"/>
            <a:ext cx="8229600" cy="1143000"/>
          </a:xfrm>
        </p:spPr>
        <p:txBody>
          <a:bodyPr/>
          <a:lstStyle/>
          <a:p>
            <a:r>
              <a:rPr lang="en-US" altLang="zh-TW" dirty="0"/>
              <a:t>7.1.4 </a:t>
            </a:r>
            <a:r>
              <a:rPr lang="zh-TW" altLang="en-US" dirty="0"/>
              <a:t>非相關多角化策略 </a:t>
            </a:r>
            <a:r>
              <a:rPr lang="en-US" altLang="zh-TW" sz="2800" dirty="0" smtClean="0"/>
              <a:t>(2/2)</a:t>
            </a:r>
            <a:endParaRPr lang="en-US" altLang="zh-TW" sz="2800" dirty="0"/>
          </a:p>
        </p:txBody>
      </p:sp>
      <p:graphicFrame>
        <p:nvGraphicFramePr>
          <p:cNvPr id="4" name="資料庫圖表 3"/>
          <p:cNvGraphicFramePr/>
          <p:nvPr>
            <p:extLst>
              <p:ext uri="{D42A27DB-BD31-4B8C-83A1-F6EECF244321}">
                <p14:modId xmlns:p14="http://schemas.microsoft.com/office/powerpoint/2010/main" val="222719516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圖07-0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7126" y="2511288"/>
            <a:ext cx="8089749" cy="3581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zh-TW"/>
              <a:t>7.1.5 </a:t>
            </a:r>
            <a:r>
              <a:rPr lang="zh-TW" altLang="en-US"/>
              <a:t>垂直整合策略</a:t>
            </a:r>
          </a:p>
        </p:txBody>
      </p:sp>
      <p:sp>
        <p:nvSpPr>
          <p:cNvPr id="8195" name="Rectangle 3"/>
          <p:cNvSpPr>
            <a:spLocks noGrp="1" noChangeArrowheads="1"/>
          </p:cNvSpPr>
          <p:nvPr>
            <p:ph type="body" idx="1"/>
          </p:nvPr>
        </p:nvSpPr>
        <p:spPr>
          <a:xfrm>
            <a:off x="457200" y="1602000"/>
            <a:ext cx="8229600" cy="4525962"/>
          </a:xfrm>
        </p:spPr>
        <p:txBody>
          <a:bodyPr/>
          <a:lstStyle/>
          <a:p>
            <a:r>
              <a:rPr lang="zh-TW" altLang="en-US" dirty="0">
                <a:latin typeface="+mn-lt"/>
              </a:rPr>
              <a:t>指的是企業往產業價值鏈的上游或下游進行擴張，如圖</a:t>
            </a:r>
            <a:r>
              <a:rPr lang="en-US" altLang="zh-TW" dirty="0">
                <a:latin typeface="+mn-lt"/>
              </a:rPr>
              <a:t>7-6</a:t>
            </a:r>
            <a:r>
              <a:rPr lang="zh-TW" altLang="en-US" dirty="0">
                <a:latin typeface="+mn-lt"/>
              </a:rPr>
              <a:t>所示。 </a:t>
            </a:r>
          </a:p>
        </p:txBody>
      </p:sp>
      <p:pic>
        <p:nvPicPr>
          <p:cNvPr id="8196" name="Picture 4" descr="圖07-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096" y="2895600"/>
            <a:ext cx="7315200" cy="35845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資料庫圖表 5"/>
          <p:cNvGraphicFramePr/>
          <p:nvPr>
            <p:extLst>
              <p:ext uri="{D42A27DB-BD31-4B8C-83A1-F6EECF244321}">
                <p14:modId xmlns:p14="http://schemas.microsoft.com/office/powerpoint/2010/main" val="348415986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196"/>
                                        </p:tgtEl>
                                        <p:attrNameLst>
                                          <p:attrName>style.visibility</p:attrName>
                                        </p:attrNameLst>
                                      </p:cBhvr>
                                      <p:to>
                                        <p:strVal val="visible"/>
                                      </p:to>
                                    </p:set>
                                    <p:anim calcmode="lin" valueType="num">
                                      <p:cBhvr additive="base">
                                        <p:cTn id="12" dur="500" fill="hold"/>
                                        <p:tgtEl>
                                          <p:spTgt spid="8196"/>
                                        </p:tgtEl>
                                        <p:attrNameLst>
                                          <p:attrName>ppt_x</p:attrName>
                                        </p:attrNameLst>
                                      </p:cBhvr>
                                      <p:tavLst>
                                        <p:tav tm="0">
                                          <p:val>
                                            <p:strVal val="#ppt_x"/>
                                          </p:val>
                                        </p:tav>
                                        <p:tav tm="100000">
                                          <p:val>
                                            <p:strVal val="#ppt_x"/>
                                          </p:val>
                                        </p:tav>
                                      </p:tavLst>
                                    </p:anim>
                                    <p:anim calcmode="lin" valueType="num">
                                      <p:cBhvr additive="base">
                                        <p:cTn id="13"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ltLang="zh-TW" dirty="0"/>
              <a:t>7.2 </a:t>
            </a:r>
            <a:r>
              <a:rPr lang="zh-TW" altLang="en-US" dirty="0"/>
              <a:t>水平式擴張策略 </a:t>
            </a:r>
            <a:r>
              <a:rPr lang="en-US" altLang="zh-TW" sz="2800" dirty="0"/>
              <a:t>(1/2)</a:t>
            </a:r>
          </a:p>
        </p:txBody>
      </p:sp>
      <p:sp>
        <p:nvSpPr>
          <p:cNvPr id="9219" name="Rectangle 3"/>
          <p:cNvSpPr>
            <a:spLocks noGrp="1" noChangeArrowheads="1"/>
          </p:cNvSpPr>
          <p:nvPr>
            <p:ph type="body" idx="1"/>
          </p:nvPr>
        </p:nvSpPr>
        <p:spPr>
          <a:xfrm>
            <a:off x="457200" y="1602000"/>
            <a:ext cx="8001000" cy="4525962"/>
          </a:xfrm>
        </p:spPr>
        <p:txBody>
          <a:bodyPr/>
          <a:lstStyle/>
          <a:p>
            <a:r>
              <a:rPr lang="zh-TW" altLang="en-US" dirty="0">
                <a:latin typeface="+mn-lt"/>
              </a:rPr>
              <a:t>水平式擴張策略顧名思義就是在擴張在原先產品市場競爭範疇中的勢力，也就是提升市佔率。而「買下」市佔率可能是最快速的方法，所謂買下市佔率就是採取同業併購的方式，接收對方的顧客，這種作法我們稱為「水平式併購」，如圖</a:t>
            </a:r>
            <a:r>
              <a:rPr lang="en-US" altLang="zh-TW" dirty="0">
                <a:latin typeface="+mn-lt"/>
              </a:rPr>
              <a:t>7-7</a:t>
            </a:r>
            <a:r>
              <a:rPr lang="zh-TW" altLang="en-US" dirty="0">
                <a:latin typeface="+mn-lt"/>
              </a:rPr>
              <a:t>所示</a:t>
            </a:r>
            <a:r>
              <a:rPr lang="zh-TW" altLang="en-US" dirty="0" smtClean="0">
                <a:latin typeface="+mn-lt"/>
              </a:rPr>
              <a:t>。</a:t>
            </a:r>
            <a:endParaRPr lang="zh-TW" altLang="en-US" dirty="0">
              <a:latin typeface="+mn-lt"/>
            </a:endParaRPr>
          </a:p>
        </p:txBody>
      </p:sp>
      <p:graphicFrame>
        <p:nvGraphicFramePr>
          <p:cNvPr id="4" name="資料庫圖表 3"/>
          <p:cNvGraphicFramePr/>
          <p:nvPr>
            <p:extLst>
              <p:ext uri="{D42A27DB-BD31-4B8C-83A1-F6EECF244321}">
                <p14:modId xmlns:p14="http://schemas.microsoft.com/office/powerpoint/2010/main" val="3482089762"/>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C:\Users\NO38\Desktop\書籍\投影片\MA421投影片(教學版)\圖\bigstock_A_team_collaborating_to_build__1077231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600" y="5029200"/>
            <a:ext cx="1815306" cy="136148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500"/>
                                        <p:tgtEl>
                                          <p:spTgt spid="92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latin typeface="+mn-lt"/>
                <a:ea typeface="華康粗黑體" panose="020B0709000000000000" pitchFamily="49" charset="-120"/>
              </a:rPr>
              <a:t>7.2 </a:t>
            </a:r>
            <a:r>
              <a:rPr lang="zh-TW" altLang="en-US" dirty="0">
                <a:latin typeface="+mn-lt"/>
                <a:ea typeface="華康粗黑體" panose="020B0709000000000000" pitchFamily="49" charset="-120"/>
              </a:rPr>
              <a:t>水平式擴張策略 </a:t>
            </a:r>
            <a:r>
              <a:rPr lang="en-US" altLang="zh-TW" sz="2800" dirty="0">
                <a:latin typeface="+mn-lt"/>
                <a:ea typeface="華康粗黑體" panose="020B0709000000000000" pitchFamily="49" charset="-120"/>
              </a:rPr>
              <a:t>(2/2)</a:t>
            </a:r>
          </a:p>
        </p:txBody>
      </p:sp>
      <p:pic>
        <p:nvPicPr>
          <p:cNvPr id="10245" name="Picture 5" descr="圖07-0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260" y="2133600"/>
            <a:ext cx="7467600" cy="41640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additive="base">
                                        <p:cTn id="7" dur="500" fill="hold"/>
                                        <p:tgtEl>
                                          <p:spTgt spid="10245"/>
                                        </p:tgtEl>
                                        <p:attrNameLst>
                                          <p:attrName>ppt_x</p:attrName>
                                        </p:attrNameLst>
                                      </p:cBhvr>
                                      <p:tavLst>
                                        <p:tav tm="0">
                                          <p:val>
                                            <p:strVal val="#ppt_x"/>
                                          </p:val>
                                        </p:tav>
                                        <p:tav tm="100000">
                                          <p:val>
                                            <p:strVal val="#ppt_x"/>
                                          </p:val>
                                        </p:tav>
                                      </p:tavLst>
                                    </p:anim>
                                    <p:anim calcmode="lin" valueType="num">
                                      <p:cBhvr additive="base">
                                        <p:cTn id="8"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274638"/>
            <a:ext cx="8229600" cy="1143000"/>
          </a:xfrm>
        </p:spPr>
        <p:txBody>
          <a:bodyPr/>
          <a:lstStyle/>
          <a:p>
            <a:r>
              <a:rPr lang="en-US" altLang="zh-TW"/>
              <a:t>7.2.1.1 </a:t>
            </a:r>
            <a:r>
              <a:rPr lang="zh-TW" altLang="en-US"/>
              <a:t>規模經濟的成本優勢</a:t>
            </a:r>
          </a:p>
        </p:txBody>
      </p:sp>
      <p:sp>
        <p:nvSpPr>
          <p:cNvPr id="11267" name="Rectangle 3"/>
          <p:cNvSpPr>
            <a:spLocks noGrp="1" noChangeArrowheads="1"/>
          </p:cNvSpPr>
          <p:nvPr>
            <p:ph type="body" idx="1"/>
          </p:nvPr>
        </p:nvSpPr>
        <p:spPr>
          <a:xfrm>
            <a:off x="457200" y="1602000"/>
            <a:ext cx="8229600" cy="4525962"/>
          </a:xfrm>
        </p:spPr>
        <p:txBody>
          <a:bodyPr/>
          <a:lstStyle/>
          <a:p>
            <a:r>
              <a:rPr lang="zh-TW" altLang="en-US" dirty="0">
                <a:latin typeface="+mn-lt"/>
              </a:rPr>
              <a:t>水平式併購第一個優點在於成本的考量。因為主併與被併公司屬於同業，因此勢必會有相當程度的業務會重疊。因此有許多的資產及價值活動可以共用，可以產生規模經濟進而降低成本。</a:t>
            </a:r>
            <a:endParaRPr lang="en-US" altLang="zh-TW" dirty="0">
              <a:latin typeface="+mn-lt"/>
            </a:endParaRPr>
          </a:p>
        </p:txBody>
      </p:sp>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Users\NO38\Desktop\書籍\投影片\MA421投影片(教學版)\圖\下載.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1139" y="4419600"/>
            <a:ext cx="2352675" cy="1943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fade">
                                      <p:cBhvr>
                                        <p:cTn id="7" dur="500"/>
                                        <p:tgtEl>
                                          <p:spTgt spid="112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zh-TW"/>
              <a:t>7.2.1.2 </a:t>
            </a:r>
            <a:r>
              <a:rPr lang="zh-TW" altLang="en-US"/>
              <a:t>成本以外的規模考量</a:t>
            </a:r>
          </a:p>
        </p:txBody>
      </p:sp>
      <p:sp>
        <p:nvSpPr>
          <p:cNvPr id="12291" name="Rectangle 3"/>
          <p:cNvSpPr>
            <a:spLocks noGrp="1" noChangeArrowheads="1"/>
          </p:cNvSpPr>
          <p:nvPr>
            <p:ph type="body" idx="1"/>
          </p:nvPr>
        </p:nvSpPr>
        <p:spPr>
          <a:xfrm>
            <a:off x="457200" y="1602000"/>
            <a:ext cx="8229600" cy="4525962"/>
          </a:xfrm>
        </p:spPr>
        <p:txBody>
          <a:bodyPr/>
          <a:lstStyle/>
          <a:p>
            <a:r>
              <a:rPr lang="zh-TW" altLang="en-US" dirty="0">
                <a:latin typeface="+mn-lt"/>
              </a:rPr>
              <a:t>提升議價力：對上游的議價力會隨之而增強，因而單位成本很可能會下降。</a:t>
            </a:r>
          </a:p>
          <a:p>
            <a:r>
              <a:rPr lang="zh-TW" altLang="en-US" dirty="0">
                <a:latin typeface="+mn-lt"/>
              </a:rPr>
              <a:t>提升品牌重要性：顧客比較容易相信在市場上知名度較高的大企業。</a:t>
            </a:r>
          </a:p>
          <a:p>
            <a:r>
              <a:rPr lang="zh-TW" altLang="en-US" dirty="0">
                <a:latin typeface="+mn-lt"/>
              </a:rPr>
              <a:t>提升服務能力：同業合併之後會使企業的產能大幅提升，因而提升其服務能力。</a:t>
            </a:r>
          </a:p>
          <a:p>
            <a:r>
              <a:rPr lang="zh-TW" altLang="en-US" dirty="0">
                <a:latin typeface="+mn-lt"/>
              </a:rPr>
              <a:t>提升研發能力：將兩家企業的技術資源合而為一，進而提升技術研發能力。</a:t>
            </a:r>
          </a:p>
        </p:txBody>
      </p:sp>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500"/>
                                        <p:tgtEl>
                                          <p:spTgt spid="12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500"/>
                                        <p:tgtEl>
                                          <p:spTgt spid="1229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fade">
                                      <p:cBhvr>
                                        <p:cTn id="17" dur="500"/>
                                        <p:tgtEl>
                                          <p:spTgt spid="122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291">
                                            <p:txEl>
                                              <p:pRg st="3" end="3"/>
                                            </p:txEl>
                                          </p:spTgt>
                                        </p:tgtEl>
                                        <p:attrNameLst>
                                          <p:attrName>style.visibility</p:attrName>
                                        </p:attrNameLst>
                                      </p:cBhvr>
                                      <p:to>
                                        <p:strVal val="visible"/>
                                      </p:to>
                                    </p:set>
                                    <p:animEffect transition="in" filter="fade">
                                      <p:cBhvr>
                                        <p:cTn id="22" dur="5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ltLang="zh-TW"/>
              <a:t>7.2.1.3 </a:t>
            </a:r>
            <a:r>
              <a:rPr lang="zh-TW" altLang="en-US"/>
              <a:t>範疇經濟</a:t>
            </a:r>
          </a:p>
        </p:txBody>
      </p:sp>
      <p:sp>
        <p:nvSpPr>
          <p:cNvPr id="13315" name="Rectangle 3"/>
          <p:cNvSpPr>
            <a:spLocks noGrp="1" noChangeArrowheads="1"/>
          </p:cNvSpPr>
          <p:nvPr>
            <p:ph type="body" idx="1"/>
          </p:nvPr>
        </p:nvSpPr>
        <p:spPr>
          <a:xfrm>
            <a:off x="457200" y="1602000"/>
            <a:ext cx="8229600" cy="4525962"/>
          </a:xfrm>
        </p:spPr>
        <p:txBody>
          <a:bodyPr/>
          <a:lstStyle/>
          <a:p>
            <a:r>
              <a:rPr lang="zh-TW" altLang="en-US" dirty="0">
                <a:latin typeface="+mn-lt"/>
              </a:rPr>
              <a:t>合併的雙方雖屬同業，但是產品線及經營的市場可能有差異。因此合併後，可能會因為領域的結合、範疇擴大，進而創造了綜效。</a:t>
            </a:r>
          </a:p>
        </p:txBody>
      </p:sp>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C:\Users\NO38\Desktop\書籍\投影片\MA421投影片(教學版)\圖\19406811706878548.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14800" y="3519349"/>
            <a:ext cx="3975100" cy="2981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zh-TW" dirty="0"/>
              <a:t>7.2.1.4 </a:t>
            </a:r>
            <a:r>
              <a:rPr lang="zh-TW" altLang="en-US" dirty="0"/>
              <a:t>能力轉移創造綜效</a:t>
            </a:r>
          </a:p>
        </p:txBody>
      </p:sp>
      <p:sp>
        <p:nvSpPr>
          <p:cNvPr id="14339" name="Rectangle 3"/>
          <p:cNvSpPr>
            <a:spLocks noGrp="1" noChangeArrowheads="1"/>
          </p:cNvSpPr>
          <p:nvPr>
            <p:ph type="body" idx="1"/>
          </p:nvPr>
        </p:nvSpPr>
        <p:spPr>
          <a:xfrm>
            <a:off x="457200" y="1602000"/>
            <a:ext cx="8077200" cy="4525962"/>
          </a:xfrm>
        </p:spPr>
        <p:txBody>
          <a:bodyPr/>
          <a:lstStyle/>
          <a:p>
            <a:r>
              <a:rPr lang="zh-TW" altLang="en-US" dirty="0">
                <a:latin typeface="+mn-lt"/>
              </a:rPr>
              <a:t>主併和被併雙方，在合併後很可能因雙方的核心能耐結合，而造成合併的綜效，也就是我們常說的「</a:t>
            </a:r>
            <a:r>
              <a:rPr lang="en-US" altLang="zh-TW" dirty="0">
                <a:latin typeface="+mn-lt"/>
              </a:rPr>
              <a:t>1+1&gt;2</a:t>
            </a:r>
            <a:r>
              <a:rPr lang="zh-TW" altLang="en-US" dirty="0">
                <a:latin typeface="+mn-lt"/>
              </a:rPr>
              <a:t>」的效益。然而比較常見的是主併公司將各項業務相關的技能及良好的管理系統導入被併企業，而讓後者績效好轉、提升效益。 </a:t>
            </a:r>
          </a:p>
        </p:txBody>
      </p:sp>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C:\Users\NO38\Desktop\書籍\人力資源管理\小圖\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4434" y="4800600"/>
            <a:ext cx="2152566" cy="1628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500"/>
                                        <p:tgtEl>
                                          <p:spTgt spid="143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ltLang="zh-TW"/>
              <a:t>7.2.1.5 </a:t>
            </a:r>
            <a:r>
              <a:rPr lang="zh-TW" altLang="en-US"/>
              <a:t>品牌價值的提升</a:t>
            </a:r>
          </a:p>
        </p:txBody>
      </p:sp>
      <p:sp>
        <p:nvSpPr>
          <p:cNvPr id="15363" name="Rectangle 3"/>
          <p:cNvSpPr>
            <a:spLocks noGrp="1" noChangeArrowheads="1"/>
          </p:cNvSpPr>
          <p:nvPr>
            <p:ph type="body" idx="1"/>
          </p:nvPr>
        </p:nvSpPr>
        <p:spPr>
          <a:xfrm>
            <a:off x="457200" y="1602000"/>
            <a:ext cx="8001000" cy="4525962"/>
          </a:xfrm>
        </p:spPr>
        <p:txBody>
          <a:bodyPr/>
          <a:lstStyle/>
          <a:p>
            <a:r>
              <a:rPr lang="zh-TW" altLang="en-US" dirty="0">
                <a:latin typeface="+mn-lt"/>
              </a:rPr>
              <a:t>這裡指的是一家品牌形象尚未得到市場肯定的企業購併了一家品牌形象較佳的企業，合併後的企業品牌價值可能因此而提升，與前面討論的藉由擴大規模、提高品牌重要性不同。 </a:t>
            </a:r>
            <a:endParaRPr lang="en-US" altLang="zh-TW" dirty="0" smtClean="0">
              <a:latin typeface="+mn-lt"/>
            </a:endParaRPr>
          </a:p>
          <a:p>
            <a:pPr>
              <a:lnSpc>
                <a:spcPct val="110000"/>
              </a:lnSpc>
            </a:pPr>
            <a:r>
              <a:rPr lang="zh-TW" altLang="en-US" dirty="0" smtClean="0">
                <a:latin typeface="+mn-lt"/>
              </a:rPr>
              <a:t>例如</a:t>
            </a:r>
            <a:r>
              <a:rPr lang="en-US" altLang="zh-TW" dirty="0">
                <a:latin typeface="+mn-lt"/>
              </a:rPr>
              <a:t>2010</a:t>
            </a:r>
            <a:r>
              <a:rPr lang="zh-TW" altLang="en-US" dirty="0" smtClean="0">
                <a:latin typeface="+mn-lt"/>
              </a:rPr>
              <a:t>年晶華酒店買下國際知名飯店品牌麗晶</a:t>
            </a:r>
            <a:r>
              <a:rPr lang="en-US" altLang="zh-TW" dirty="0" smtClean="0">
                <a:latin typeface="+mn-lt"/>
              </a:rPr>
              <a:t>(Regent)</a:t>
            </a:r>
            <a:r>
              <a:rPr lang="zh-TW" altLang="en-US" dirty="0"/>
              <a:t> 。</a:t>
            </a:r>
            <a:endParaRPr lang="zh-TW" altLang="en-US" dirty="0">
              <a:latin typeface="+mn-lt"/>
            </a:endParaRPr>
          </a:p>
        </p:txBody>
      </p:sp>
      <p:graphicFrame>
        <p:nvGraphicFramePr>
          <p:cNvPr id="4" name="資料庫圖表 3"/>
          <p:cNvGraphicFramePr/>
          <p:nvPr>
            <p:extLst>
              <p:ext uri="{D42A27DB-BD31-4B8C-83A1-F6EECF244321}">
                <p14:modId xmlns:p14="http://schemas.microsoft.com/office/powerpoint/2010/main" val="426946945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fade">
                                      <p:cBhvr>
                                        <p:cTn id="7" dur="5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fade">
                                      <p:cBhvr>
                                        <p:cTn id="12" dur="500"/>
                                        <p:tgtEl>
                                          <p:spTgt spid="153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zh-TW" dirty="0"/>
              <a:t>7.3 </a:t>
            </a:r>
            <a:r>
              <a:rPr lang="zh-TW" altLang="en-US" dirty="0"/>
              <a:t>垂直整合策略 </a:t>
            </a:r>
            <a:r>
              <a:rPr lang="en-US" altLang="zh-TW" sz="2800" dirty="0"/>
              <a:t>(1/2)</a:t>
            </a:r>
          </a:p>
        </p:txBody>
      </p:sp>
      <p:sp>
        <p:nvSpPr>
          <p:cNvPr id="16387" name="Rectangle 3"/>
          <p:cNvSpPr>
            <a:spLocks noGrp="1" noChangeArrowheads="1"/>
          </p:cNvSpPr>
          <p:nvPr>
            <p:ph type="body" idx="1"/>
          </p:nvPr>
        </p:nvSpPr>
        <p:spPr>
          <a:xfrm>
            <a:off x="457200" y="1602000"/>
            <a:ext cx="8001000" cy="4525962"/>
          </a:xfrm>
        </p:spPr>
        <p:txBody>
          <a:bodyPr/>
          <a:lstStyle/>
          <a:p>
            <a:r>
              <a:rPr lang="zh-TW" altLang="en-US" dirty="0">
                <a:latin typeface="+mn-lt"/>
              </a:rPr>
              <a:t>垂直</a:t>
            </a:r>
            <a:r>
              <a:rPr lang="zh-TW" altLang="en-US" dirty="0" smtClean="0">
                <a:latin typeface="+mn-lt"/>
              </a:rPr>
              <a:t>整合（</a:t>
            </a:r>
            <a:r>
              <a:rPr lang="en-US" altLang="zh-TW" dirty="0" smtClean="0">
                <a:latin typeface="+mn-lt"/>
              </a:rPr>
              <a:t>vertical integration</a:t>
            </a:r>
            <a:r>
              <a:rPr lang="zh-TW" altLang="en-US" dirty="0" smtClean="0">
                <a:latin typeface="+mn-lt"/>
              </a:rPr>
              <a:t>）意</a:t>
            </a:r>
            <a:r>
              <a:rPr lang="zh-TW" altLang="en-US" dirty="0">
                <a:latin typeface="+mn-lt"/>
              </a:rPr>
              <a:t>指企業將營運的範疇向上游或下游延伸。其中向後</a:t>
            </a:r>
            <a:r>
              <a:rPr lang="zh-TW" altLang="en-US" dirty="0" smtClean="0">
                <a:latin typeface="+mn-lt"/>
              </a:rPr>
              <a:t>整合（</a:t>
            </a:r>
            <a:r>
              <a:rPr lang="en-US" altLang="zh-TW" dirty="0" smtClean="0">
                <a:latin typeface="+mn-lt"/>
              </a:rPr>
              <a:t>backward integration</a:t>
            </a:r>
            <a:r>
              <a:rPr lang="zh-TW" altLang="en-US" dirty="0" smtClean="0">
                <a:latin typeface="+mn-lt"/>
              </a:rPr>
              <a:t>）指</a:t>
            </a:r>
            <a:r>
              <a:rPr lang="zh-TW" altLang="en-US" dirty="0">
                <a:latin typeface="+mn-lt"/>
              </a:rPr>
              <a:t>的是公司往上游整合，自行生產其所需</a:t>
            </a:r>
            <a:r>
              <a:rPr lang="zh-TW" altLang="en-US" dirty="0" smtClean="0">
                <a:latin typeface="+mn-lt"/>
              </a:rPr>
              <a:t>投入（</a:t>
            </a:r>
            <a:r>
              <a:rPr lang="en-US" altLang="zh-TW" dirty="0" smtClean="0">
                <a:latin typeface="+mn-lt"/>
              </a:rPr>
              <a:t>input</a:t>
            </a:r>
            <a:r>
              <a:rPr lang="zh-TW" altLang="en-US" dirty="0" smtClean="0">
                <a:latin typeface="+mn-lt"/>
              </a:rPr>
              <a:t>）；</a:t>
            </a:r>
            <a:r>
              <a:rPr lang="zh-TW" altLang="en-US" dirty="0">
                <a:latin typeface="+mn-lt"/>
              </a:rPr>
              <a:t>而向前</a:t>
            </a:r>
            <a:r>
              <a:rPr lang="zh-TW" altLang="en-US" dirty="0" smtClean="0">
                <a:latin typeface="+mn-lt"/>
              </a:rPr>
              <a:t>整合（</a:t>
            </a:r>
            <a:r>
              <a:rPr lang="en-US" altLang="zh-TW" dirty="0" smtClean="0">
                <a:latin typeface="+mn-lt"/>
              </a:rPr>
              <a:t>forward integration</a:t>
            </a:r>
            <a:r>
              <a:rPr lang="zh-TW" altLang="en-US" dirty="0" smtClean="0">
                <a:latin typeface="+mn-lt"/>
              </a:rPr>
              <a:t>）意</a:t>
            </a:r>
            <a:r>
              <a:rPr lang="zh-TW" altLang="en-US" dirty="0">
                <a:latin typeface="+mn-lt"/>
              </a:rPr>
              <a:t>謂著公司往下游整合，自行處理</a:t>
            </a:r>
            <a:r>
              <a:rPr lang="en-US" altLang="zh-TW" dirty="0">
                <a:latin typeface="+mn-lt"/>
              </a:rPr>
              <a:t>/</a:t>
            </a:r>
            <a:r>
              <a:rPr lang="zh-TW" altLang="en-US" dirty="0">
                <a:latin typeface="+mn-lt"/>
              </a:rPr>
              <a:t>販賣其</a:t>
            </a:r>
            <a:r>
              <a:rPr lang="zh-TW" altLang="en-US" dirty="0" smtClean="0">
                <a:latin typeface="+mn-lt"/>
              </a:rPr>
              <a:t>產出（</a:t>
            </a:r>
            <a:r>
              <a:rPr lang="en-US" altLang="zh-TW" dirty="0" smtClean="0">
                <a:latin typeface="+mn-lt"/>
              </a:rPr>
              <a:t>output</a:t>
            </a:r>
            <a:r>
              <a:rPr lang="zh-TW" altLang="en-US" dirty="0" smtClean="0">
                <a:latin typeface="+mn-lt"/>
              </a:rPr>
              <a:t>），</a:t>
            </a:r>
            <a:r>
              <a:rPr lang="zh-TW" altLang="en-US" dirty="0">
                <a:latin typeface="+mn-lt"/>
              </a:rPr>
              <a:t>如圖</a:t>
            </a:r>
            <a:r>
              <a:rPr lang="en-US" altLang="zh-TW" dirty="0">
                <a:latin typeface="+mn-lt"/>
              </a:rPr>
              <a:t>7-8</a:t>
            </a:r>
            <a:r>
              <a:rPr lang="zh-TW" altLang="en-US" dirty="0">
                <a:latin typeface="+mn-lt"/>
              </a:rPr>
              <a:t>所示。</a:t>
            </a:r>
          </a:p>
        </p:txBody>
      </p:sp>
      <p:graphicFrame>
        <p:nvGraphicFramePr>
          <p:cNvPr id="4" name="資料庫圖表 3"/>
          <p:cNvGraphicFramePr/>
          <p:nvPr>
            <p:extLst>
              <p:ext uri="{D42A27DB-BD31-4B8C-83A1-F6EECF244321}">
                <p14:modId xmlns:p14="http://schemas.microsoft.com/office/powerpoint/2010/main" val="1737334033"/>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fade">
                                      <p:cBhvr>
                                        <p:cTn id="7" dur="500"/>
                                        <p:tgtEl>
                                          <p:spTgt spid="163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latin typeface="+mn-lt"/>
                <a:ea typeface="華康粗黑體" panose="020B0709000000000000" pitchFamily="49" charset="-120"/>
              </a:rPr>
              <a:t>7.3 </a:t>
            </a:r>
            <a:r>
              <a:rPr lang="zh-TW" altLang="en-US" dirty="0">
                <a:latin typeface="+mn-lt"/>
                <a:ea typeface="華康粗黑體" panose="020B0709000000000000" pitchFamily="49" charset="-120"/>
              </a:rPr>
              <a:t>垂直整合策略 </a:t>
            </a:r>
            <a:r>
              <a:rPr lang="en-US" altLang="zh-TW" sz="2800" dirty="0">
                <a:latin typeface="+mn-lt"/>
                <a:ea typeface="華康粗黑體" panose="020B0709000000000000" pitchFamily="49" charset="-120"/>
              </a:rPr>
              <a:t>(2/2)</a:t>
            </a:r>
          </a:p>
        </p:txBody>
      </p:sp>
      <p:pic>
        <p:nvPicPr>
          <p:cNvPr id="33797" name="Picture 5" descr="圖07-0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244" y="2329068"/>
            <a:ext cx="8458200" cy="31607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additive="base">
                                        <p:cTn id="7" dur="500" fill="hold"/>
                                        <p:tgtEl>
                                          <p:spTgt spid="33797"/>
                                        </p:tgtEl>
                                        <p:attrNameLst>
                                          <p:attrName>ppt_x</p:attrName>
                                        </p:attrNameLst>
                                      </p:cBhvr>
                                      <p:tavLst>
                                        <p:tav tm="0">
                                          <p:val>
                                            <p:strVal val="#ppt_x"/>
                                          </p:val>
                                        </p:tav>
                                        <p:tav tm="100000">
                                          <p:val>
                                            <p:strVal val="#ppt_x"/>
                                          </p:val>
                                        </p:tav>
                                      </p:tavLst>
                                    </p:anim>
                                    <p:anim calcmode="lin" valueType="num">
                                      <p:cBhvr additive="base">
                                        <p:cTn id="8"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zh-TW" dirty="0"/>
              <a:t>7.3.1 </a:t>
            </a:r>
            <a:r>
              <a:rPr lang="zh-TW" altLang="en-US" dirty="0"/>
              <a:t>垂直整合的效益 </a:t>
            </a:r>
            <a:r>
              <a:rPr lang="en-US" altLang="zh-TW" sz="2800" dirty="0"/>
              <a:t>(</a:t>
            </a:r>
            <a:r>
              <a:rPr lang="en-US" altLang="zh-TW" sz="2800" dirty="0" smtClean="0"/>
              <a:t>1/5)</a:t>
            </a:r>
            <a:endParaRPr lang="en-US" altLang="zh-TW" sz="2800" dirty="0"/>
          </a:p>
        </p:txBody>
      </p:sp>
      <p:sp>
        <p:nvSpPr>
          <p:cNvPr id="17411" name="Rectangle 3"/>
          <p:cNvSpPr>
            <a:spLocks noGrp="1" noChangeArrowheads="1"/>
          </p:cNvSpPr>
          <p:nvPr>
            <p:ph type="body" idx="1"/>
          </p:nvPr>
        </p:nvSpPr>
        <p:spPr>
          <a:xfrm>
            <a:off x="457200" y="1600200"/>
            <a:ext cx="7924800" cy="4525963"/>
          </a:xfrm>
        </p:spPr>
        <p:txBody>
          <a:bodyPr/>
          <a:lstStyle/>
          <a:p>
            <a:r>
              <a:rPr lang="zh-TW" altLang="en-US" dirty="0">
                <a:latin typeface="+mn-lt"/>
              </a:rPr>
              <a:t>企業進行垂直整合策略必須同時考量所帶來的效益與可能招致的成本與風險</a:t>
            </a:r>
            <a:r>
              <a:rPr lang="zh-TW" altLang="en-US" dirty="0" smtClean="0">
                <a:latin typeface="+mn-lt"/>
              </a:rPr>
              <a:t>，如</a:t>
            </a:r>
            <a:r>
              <a:rPr lang="zh-TW" altLang="en-US" dirty="0">
                <a:latin typeface="+mn-lt"/>
              </a:rPr>
              <a:t>圖</a:t>
            </a:r>
            <a:r>
              <a:rPr lang="en-US" altLang="zh-TW" dirty="0">
                <a:latin typeface="+mn-lt"/>
              </a:rPr>
              <a:t>7-9</a:t>
            </a:r>
            <a:r>
              <a:rPr lang="zh-TW" altLang="en-US" dirty="0">
                <a:latin typeface="+mn-lt"/>
              </a:rPr>
              <a:t>所示。</a:t>
            </a:r>
          </a:p>
          <a:p>
            <a:pPr>
              <a:lnSpc>
                <a:spcPct val="110000"/>
              </a:lnSpc>
              <a:buFontTx/>
              <a:buNone/>
            </a:pPr>
            <a:endParaRPr lang="en-US" altLang="zh-TW" sz="2800" dirty="0"/>
          </a:p>
        </p:txBody>
      </p:sp>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C:\Users\NO38\Desktop\書籍\投影片\MA421投影片(教學版)\圖\9_091105080728_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283" t="2264" b="7481"/>
          <a:stretch/>
        </p:blipFill>
        <p:spPr bwMode="auto">
          <a:xfrm>
            <a:off x="5046439" y="2819400"/>
            <a:ext cx="3183161" cy="36012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zh-TW" dirty="0"/>
              <a:t>7.3.1 </a:t>
            </a:r>
            <a:r>
              <a:rPr lang="zh-TW" altLang="en-US" dirty="0"/>
              <a:t>垂直整合的效益 </a:t>
            </a:r>
            <a:r>
              <a:rPr lang="en-US" altLang="zh-TW" sz="2800" dirty="0" smtClean="0"/>
              <a:t>(2/5)</a:t>
            </a:r>
            <a:endParaRPr lang="en-US" altLang="zh-TW" sz="2800" dirty="0"/>
          </a:p>
        </p:txBody>
      </p:sp>
      <p:pic>
        <p:nvPicPr>
          <p:cNvPr id="17412" name="Picture 4" descr="圖07-0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9461" y="2219740"/>
            <a:ext cx="7805079" cy="387626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9258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additive="base">
                                        <p:cTn id="7" dur="500" fill="hold"/>
                                        <p:tgtEl>
                                          <p:spTgt spid="17412"/>
                                        </p:tgtEl>
                                        <p:attrNameLst>
                                          <p:attrName>ppt_x</p:attrName>
                                        </p:attrNameLst>
                                      </p:cBhvr>
                                      <p:tavLst>
                                        <p:tav tm="0">
                                          <p:val>
                                            <p:strVal val="#ppt_x"/>
                                          </p:val>
                                        </p:tav>
                                        <p:tav tm="100000">
                                          <p:val>
                                            <p:strVal val="#ppt_x"/>
                                          </p:val>
                                        </p:tav>
                                      </p:tavLst>
                                    </p:anim>
                                    <p:anim calcmode="lin" valueType="num">
                                      <p:cBhvr additive="base">
                                        <p:cTn id="8"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ltLang="zh-TW" dirty="0"/>
              <a:t>7.3.1 </a:t>
            </a:r>
            <a:r>
              <a:rPr lang="zh-TW" altLang="en-US" dirty="0"/>
              <a:t>垂直整合的效益 </a:t>
            </a:r>
            <a:r>
              <a:rPr lang="en-US" altLang="zh-TW" sz="2800" dirty="0" smtClean="0"/>
              <a:t>(3/5)</a:t>
            </a:r>
            <a:endParaRPr lang="en-US" altLang="zh-TW" sz="2800" dirty="0"/>
          </a:p>
        </p:txBody>
      </p:sp>
      <p:sp>
        <p:nvSpPr>
          <p:cNvPr id="18435" name="Rectangle 3"/>
          <p:cNvSpPr>
            <a:spLocks noGrp="1" noChangeArrowheads="1"/>
          </p:cNvSpPr>
          <p:nvPr>
            <p:ph type="body" idx="1"/>
          </p:nvPr>
        </p:nvSpPr>
        <p:spPr>
          <a:xfrm>
            <a:off x="457200" y="1602000"/>
            <a:ext cx="8153400" cy="4525963"/>
          </a:xfrm>
        </p:spPr>
        <p:txBody>
          <a:bodyPr/>
          <a:lstStyle/>
          <a:p>
            <a:r>
              <a:rPr lang="zh-TW" altLang="en-US" dirty="0">
                <a:latin typeface="+mn-lt"/>
              </a:rPr>
              <a:t>營運效率提升：不用供應商，企業內部高度整合所得</a:t>
            </a:r>
            <a:r>
              <a:rPr lang="zh-TW" altLang="en-US" dirty="0" smtClean="0">
                <a:latin typeface="+mn-lt"/>
              </a:rPr>
              <a:t>利益。</a:t>
            </a:r>
            <a:endParaRPr lang="zh-TW" altLang="en-US" dirty="0">
              <a:latin typeface="+mn-lt"/>
            </a:endParaRPr>
          </a:p>
          <a:p>
            <a:r>
              <a:rPr lang="zh-TW" altLang="en-US" dirty="0" smtClean="0">
                <a:latin typeface="+mn-lt"/>
              </a:rPr>
              <a:t>確保</a:t>
            </a:r>
            <a:r>
              <a:rPr lang="zh-TW" altLang="en-US" dirty="0">
                <a:latin typeface="+mn-lt"/>
              </a:rPr>
              <a:t>產品品質、服務：垂直整合一個非常重要的目的，就是要確保產品品質，及伴隨的服務水準，進而維護品牌形象 </a:t>
            </a:r>
            <a:r>
              <a:rPr lang="zh-TW" altLang="en-US" dirty="0"/>
              <a:t>。</a:t>
            </a:r>
            <a:endParaRPr lang="zh-TW" altLang="en-US" dirty="0">
              <a:latin typeface="+mn-lt"/>
            </a:endParaRPr>
          </a:p>
          <a:p>
            <a:r>
              <a:rPr lang="zh-TW" altLang="en-US" dirty="0" smtClean="0">
                <a:latin typeface="+mn-lt"/>
              </a:rPr>
              <a:t>掌握</a:t>
            </a:r>
            <a:r>
              <a:rPr lang="zh-TW" altLang="en-US" dirty="0">
                <a:latin typeface="+mn-lt"/>
              </a:rPr>
              <a:t>供應來源 </a:t>
            </a:r>
            <a:r>
              <a:rPr lang="en-US" altLang="zh-TW" dirty="0">
                <a:latin typeface="+mn-lt"/>
              </a:rPr>
              <a:t>/ </a:t>
            </a:r>
            <a:r>
              <a:rPr lang="zh-TW" altLang="en-US" dirty="0" smtClean="0">
                <a:latin typeface="+mn-lt"/>
              </a:rPr>
              <a:t>銷售</a:t>
            </a:r>
            <a:r>
              <a:rPr lang="zh-TW" altLang="en-US" dirty="0">
                <a:latin typeface="+mn-lt"/>
              </a:rPr>
              <a:t>通路之穩定性：確保掌控上游原物料供應與下游</a:t>
            </a:r>
            <a:r>
              <a:rPr lang="zh-TW" altLang="en-US" dirty="0" smtClean="0">
                <a:latin typeface="+mn-lt"/>
              </a:rPr>
              <a:t>通路</a:t>
            </a:r>
            <a:r>
              <a:rPr lang="zh-TW" altLang="en-US" dirty="0"/>
              <a:t>。</a:t>
            </a:r>
            <a:endParaRPr lang="zh-TW" altLang="en-US" dirty="0">
              <a:latin typeface="+mn-lt"/>
            </a:endParaRPr>
          </a:p>
          <a:p>
            <a:endParaRPr lang="zh-TW" altLang="en-US" dirty="0">
              <a:latin typeface="+mn-lt"/>
            </a:endParaRPr>
          </a:p>
          <a:p>
            <a:endParaRPr lang="en-US" altLang="zh-TW" dirty="0"/>
          </a:p>
        </p:txBody>
      </p:sp>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fade">
                                      <p:cBhvr>
                                        <p:cTn id="7" dur="500"/>
                                        <p:tgtEl>
                                          <p:spTgt spid="184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fade">
                                      <p:cBhvr>
                                        <p:cTn id="12" dur="500"/>
                                        <p:tgtEl>
                                          <p:spTgt spid="184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435">
                                            <p:txEl>
                                              <p:pRg st="2" end="2"/>
                                            </p:txEl>
                                          </p:spTgt>
                                        </p:tgtEl>
                                        <p:attrNameLst>
                                          <p:attrName>style.visibility</p:attrName>
                                        </p:attrNameLst>
                                      </p:cBhvr>
                                      <p:to>
                                        <p:strVal val="visible"/>
                                      </p:to>
                                    </p:set>
                                    <p:animEffect transition="in" filter="fade">
                                      <p:cBhvr>
                                        <p:cTn id="17"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zh-TW" dirty="0"/>
              <a:t>7.3.1 </a:t>
            </a:r>
            <a:r>
              <a:rPr lang="zh-TW" altLang="en-US" dirty="0"/>
              <a:t>垂直整合的效益 </a:t>
            </a:r>
            <a:r>
              <a:rPr lang="en-US" altLang="zh-TW" sz="2800" dirty="0" smtClean="0"/>
              <a:t>(4/5)</a:t>
            </a:r>
            <a:endParaRPr lang="en-US" altLang="zh-TW" sz="2800" dirty="0"/>
          </a:p>
        </p:txBody>
      </p:sp>
      <p:sp>
        <p:nvSpPr>
          <p:cNvPr id="35843" name="Rectangle 3"/>
          <p:cNvSpPr>
            <a:spLocks noGrp="1" noChangeArrowheads="1"/>
          </p:cNvSpPr>
          <p:nvPr>
            <p:ph type="body" idx="1"/>
          </p:nvPr>
        </p:nvSpPr>
        <p:spPr>
          <a:xfrm>
            <a:off x="457200" y="1602000"/>
            <a:ext cx="7848600" cy="4525962"/>
          </a:xfrm>
        </p:spPr>
        <p:txBody>
          <a:bodyPr/>
          <a:lstStyle/>
          <a:p>
            <a:r>
              <a:rPr lang="zh-TW" altLang="en-US" dirty="0">
                <a:latin typeface="+mn-lt"/>
              </a:rPr>
              <a:t>增加資訊流通與創新機會：上游技術或是下游市場消費端</a:t>
            </a:r>
            <a:r>
              <a:rPr lang="zh-TW" altLang="en-US" dirty="0" smtClean="0">
                <a:latin typeface="+mn-lt"/>
              </a:rPr>
              <a:t>資訊。</a:t>
            </a:r>
            <a:endParaRPr lang="zh-TW" altLang="en-US" dirty="0">
              <a:latin typeface="+mn-lt"/>
            </a:endParaRPr>
          </a:p>
          <a:p>
            <a:r>
              <a:rPr lang="zh-TW" altLang="en-US" dirty="0" smtClean="0">
                <a:latin typeface="+mn-lt"/>
              </a:rPr>
              <a:t>提高</a:t>
            </a:r>
            <a:r>
              <a:rPr lang="zh-TW" altLang="en-US" dirty="0">
                <a:latin typeface="+mn-lt"/>
              </a:rPr>
              <a:t>承諾，嚇阻競爭者行動：垂直整合通常代表提高投資額度，增加在特定價值鏈上之承諾，這種承諾一般而言會給競爭對手帶來更高的競爭壓力。 </a:t>
            </a:r>
          </a:p>
          <a:p>
            <a:endParaRPr lang="zh-TW" altLang="en-US" sz="2800" dirty="0"/>
          </a:p>
          <a:p>
            <a:endParaRPr lang="zh-TW" altLang="en-US" dirty="0"/>
          </a:p>
          <a:p>
            <a:endParaRPr lang="en-US" altLang="zh-TW" dirty="0"/>
          </a:p>
        </p:txBody>
      </p:sp>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C:\Users\NO38\Desktop\書籍\人力資源管理\小圖\已放\280px-商务人士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38800" y="4648199"/>
            <a:ext cx="2515365" cy="18685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fade">
                                      <p:cBhvr>
                                        <p:cTn id="7" dur="500"/>
                                        <p:tgtEl>
                                          <p:spTgt spid="358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3">
                                            <p:txEl>
                                              <p:pRg st="1" end="1"/>
                                            </p:txEl>
                                          </p:spTgt>
                                        </p:tgtEl>
                                        <p:attrNameLst>
                                          <p:attrName>style.visibility</p:attrName>
                                        </p:attrNameLst>
                                      </p:cBhvr>
                                      <p:to>
                                        <p:strVal val="visible"/>
                                      </p:to>
                                    </p:set>
                                    <p:animEffect transition="in" filter="fade">
                                      <p:cBhvr>
                                        <p:cTn id="12" dur="500"/>
                                        <p:tgtEl>
                                          <p:spTgt spid="3584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altLang="zh-TW" dirty="0"/>
              <a:t>7.3.1 </a:t>
            </a:r>
            <a:r>
              <a:rPr lang="zh-TW" altLang="en-US" dirty="0"/>
              <a:t>垂直整合的效益 </a:t>
            </a:r>
            <a:r>
              <a:rPr lang="en-US" altLang="zh-TW" sz="2800" dirty="0" smtClean="0"/>
              <a:t>(5/5)</a:t>
            </a:r>
            <a:endParaRPr lang="en-US" altLang="zh-TW" sz="2800" dirty="0"/>
          </a:p>
        </p:txBody>
      </p:sp>
      <p:sp>
        <p:nvSpPr>
          <p:cNvPr id="37891" name="Rectangle 3"/>
          <p:cNvSpPr>
            <a:spLocks noGrp="1" noChangeArrowheads="1"/>
          </p:cNvSpPr>
          <p:nvPr>
            <p:ph type="body" idx="1"/>
          </p:nvPr>
        </p:nvSpPr>
        <p:spPr>
          <a:xfrm>
            <a:off x="457200" y="1602000"/>
            <a:ext cx="7924800" cy="4525962"/>
          </a:xfrm>
        </p:spPr>
        <p:txBody>
          <a:bodyPr/>
          <a:lstStyle/>
          <a:p>
            <a:r>
              <a:rPr lang="zh-TW" altLang="en-US" dirty="0">
                <a:latin typeface="+mn-lt"/>
              </a:rPr>
              <a:t>提高策略彈性：垂直整合即為內化供應鏈，與外部供應鏈存在的一個最基本的差異是前者可以全力配合整體企業的策略目標。 </a:t>
            </a:r>
          </a:p>
          <a:p>
            <a:r>
              <a:rPr lang="zh-TW" altLang="en-US" dirty="0">
                <a:latin typeface="+mn-lt"/>
              </a:rPr>
              <a:t>進入新事業領域：垂直整合進入產業價值鏈的上、下游，提供了企業進行多角化的機會。</a:t>
            </a:r>
          </a:p>
          <a:p>
            <a:pPr>
              <a:lnSpc>
                <a:spcPct val="110000"/>
              </a:lnSpc>
            </a:pPr>
            <a:endParaRPr lang="en-US" altLang="zh-TW" dirty="0">
              <a:latin typeface="+mn-lt"/>
            </a:endParaRPr>
          </a:p>
        </p:txBody>
      </p:sp>
      <p:graphicFrame>
        <p:nvGraphicFramePr>
          <p:cNvPr id="4" name="資料庫圖表 3"/>
          <p:cNvGraphicFramePr/>
          <p:nvPr>
            <p:extLst>
              <p:ext uri="{D42A27DB-BD31-4B8C-83A1-F6EECF244321}">
                <p14:modId xmlns:p14="http://schemas.microsoft.com/office/powerpoint/2010/main" val="3910735827"/>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C:\Users\NO38\Desktop\書籍\人力資源管理\小圖\已放\200px-商业团队3.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48400" y="5257800"/>
            <a:ext cx="1905000" cy="1047750"/>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fade">
                                      <p:cBhvr>
                                        <p:cTn id="7" dur="500"/>
                                        <p:tgtEl>
                                          <p:spTgt spid="378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fade">
                                      <p:cBhvr>
                                        <p:cTn id="12"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6200" y="564386"/>
            <a:ext cx="8534400" cy="1143000"/>
          </a:xfrm>
        </p:spPr>
        <p:txBody>
          <a:bodyPr/>
          <a:lstStyle/>
          <a:p>
            <a:r>
              <a:rPr lang="en-US" altLang="zh-TW" dirty="0"/>
              <a:t>7.3.2 </a:t>
            </a:r>
            <a:r>
              <a:rPr lang="zh-TW" altLang="en-US" dirty="0"/>
              <a:t>垂直整合策略</a:t>
            </a:r>
            <a:r>
              <a:rPr lang="zh-TW" altLang="en-US" dirty="0" smtClean="0"/>
              <a:t>的</a:t>
            </a:r>
            <a:r>
              <a:rPr lang="en-US" altLang="zh-TW" dirty="0" smtClean="0"/>
              <a:t/>
            </a:r>
            <a:br>
              <a:rPr lang="en-US" altLang="zh-TW" dirty="0" smtClean="0"/>
            </a:br>
            <a:r>
              <a:rPr lang="zh-TW" altLang="en-US" dirty="0" smtClean="0"/>
              <a:t>風險與</a:t>
            </a:r>
            <a:r>
              <a:rPr lang="zh-TW" altLang="en-US" dirty="0"/>
              <a:t>成本 </a:t>
            </a:r>
            <a:r>
              <a:rPr lang="en-US" altLang="zh-TW" sz="2800" dirty="0"/>
              <a:t>(1/5) </a:t>
            </a:r>
          </a:p>
        </p:txBody>
      </p:sp>
      <p:sp>
        <p:nvSpPr>
          <p:cNvPr id="25603" name="Rectangle 3"/>
          <p:cNvSpPr>
            <a:spLocks noGrp="1" noChangeArrowheads="1"/>
          </p:cNvSpPr>
          <p:nvPr>
            <p:ph type="body" idx="1"/>
          </p:nvPr>
        </p:nvSpPr>
        <p:spPr>
          <a:xfrm>
            <a:off x="457200" y="1937786"/>
            <a:ext cx="8229600" cy="4525962"/>
          </a:xfrm>
        </p:spPr>
        <p:txBody>
          <a:bodyPr/>
          <a:lstStyle/>
          <a:p>
            <a:r>
              <a:rPr lang="zh-TW" altLang="en-US" dirty="0">
                <a:latin typeface="+mn-lt"/>
              </a:rPr>
              <a:t>因應環境變化之彈性降低：供應商來自外部時，面臨技術大變革，企業僅須花較少的轉換成本更換供應商即可，但是將某個供應來源內化之後，彈性相對降低了，不可能說換就換。</a:t>
            </a:r>
          </a:p>
          <a:p>
            <a:r>
              <a:rPr lang="zh-TW" altLang="en-US" dirty="0" smtClean="0">
                <a:latin typeface="+mn-lt"/>
              </a:rPr>
              <a:t>缺乏</a:t>
            </a:r>
            <a:r>
              <a:rPr lang="zh-TW" altLang="en-US" dirty="0">
                <a:latin typeface="+mn-lt"/>
              </a:rPr>
              <a:t>競爭，效率不佳：企業自己擁有供應體系，可能因為缺乏市場競爭的緣故，而導致低效率的</a:t>
            </a:r>
            <a:r>
              <a:rPr lang="zh-TW" altLang="en-US" dirty="0" smtClean="0">
                <a:latin typeface="+mn-lt"/>
              </a:rPr>
              <a:t>結果。</a:t>
            </a:r>
            <a:endParaRPr lang="zh-TW" altLang="en-US" dirty="0">
              <a:latin typeface="+mn-lt"/>
            </a:endParaRPr>
          </a:p>
          <a:p>
            <a:endParaRPr lang="zh-TW" altLang="en-US" sz="2800" dirty="0"/>
          </a:p>
          <a:p>
            <a:endParaRPr lang="zh-TW" altLang="en-US" dirty="0"/>
          </a:p>
          <a:p>
            <a:endParaRPr lang="en-US" altLang="zh-TW" dirty="0"/>
          </a:p>
        </p:txBody>
      </p:sp>
      <p:graphicFrame>
        <p:nvGraphicFramePr>
          <p:cNvPr id="5" name="資料庫圖表 4"/>
          <p:cNvGraphicFramePr/>
          <p:nvPr>
            <p:extLst>
              <p:ext uri="{D42A27DB-BD31-4B8C-83A1-F6EECF244321}">
                <p14:modId xmlns:p14="http://schemas.microsoft.com/office/powerpoint/2010/main" val="3449285546"/>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fade">
                                      <p:cBhvr>
                                        <p:cTn id="7" dur="500"/>
                                        <p:tgtEl>
                                          <p:spTgt spid="256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fade">
                                      <p:cBhvr>
                                        <p:cTn id="12" dur="500"/>
                                        <p:tgtEl>
                                          <p:spTgt spid="25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28600" y="564386"/>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t>7.3.2 </a:t>
            </a:r>
            <a:r>
              <a:rPr lang="zh-TW" altLang="en-US" dirty="0"/>
              <a:t>垂直整合策略</a:t>
            </a:r>
            <a:r>
              <a:rPr lang="zh-TW" altLang="en-US" dirty="0" smtClean="0"/>
              <a:t>的</a:t>
            </a:r>
            <a:r>
              <a:rPr lang="en-US" altLang="zh-TW" dirty="0" smtClean="0"/>
              <a:t/>
            </a:r>
            <a:br>
              <a:rPr lang="en-US" altLang="zh-TW" dirty="0" smtClean="0"/>
            </a:br>
            <a:r>
              <a:rPr lang="zh-TW" altLang="en-US" dirty="0" smtClean="0"/>
              <a:t>風險與</a:t>
            </a:r>
            <a:r>
              <a:rPr lang="zh-TW" altLang="en-US" dirty="0"/>
              <a:t>成本 </a:t>
            </a:r>
            <a:r>
              <a:rPr lang="en-US" altLang="zh-TW" sz="2800" dirty="0"/>
              <a:t>(2/5)</a:t>
            </a:r>
          </a:p>
        </p:txBody>
      </p:sp>
      <p:sp>
        <p:nvSpPr>
          <p:cNvPr id="38915" name="Rectangle 3"/>
          <p:cNvSpPr>
            <a:spLocks noGrp="1" noChangeArrowheads="1"/>
          </p:cNvSpPr>
          <p:nvPr>
            <p:ph type="body" idx="1"/>
          </p:nvPr>
        </p:nvSpPr>
        <p:spPr>
          <a:xfrm>
            <a:off x="457200" y="1937786"/>
            <a:ext cx="8229600" cy="4525962"/>
          </a:xfrm>
        </p:spPr>
        <p:txBody>
          <a:bodyPr/>
          <a:lstStyle/>
          <a:p>
            <a:r>
              <a:rPr lang="zh-TW" altLang="en-US" dirty="0">
                <a:latin typeface="+mn-lt"/>
              </a:rPr>
              <a:t>承諾過高，風險變大：垂直整合會導致上、下游形成連動，利益及風險都因複合效應而放大了，如圖</a:t>
            </a:r>
            <a:r>
              <a:rPr lang="en-US" altLang="zh-TW" dirty="0">
                <a:latin typeface="+mn-lt"/>
              </a:rPr>
              <a:t>7-10</a:t>
            </a:r>
            <a:r>
              <a:rPr lang="zh-TW" altLang="en-US" dirty="0">
                <a:latin typeface="+mn-lt"/>
              </a:rPr>
              <a:t>所示。</a:t>
            </a:r>
          </a:p>
          <a:p>
            <a:pPr>
              <a:lnSpc>
                <a:spcPct val="110000"/>
              </a:lnSpc>
              <a:buFontTx/>
              <a:buNone/>
            </a:pPr>
            <a:endParaRPr lang="zh-TW" altLang="en-US" sz="2800" dirty="0"/>
          </a:p>
        </p:txBody>
      </p:sp>
      <p:graphicFrame>
        <p:nvGraphicFramePr>
          <p:cNvPr id="4" name="資料庫圖表 3"/>
          <p:cNvGraphicFramePr/>
          <p:nvPr>
            <p:extLst>
              <p:ext uri="{D42A27DB-BD31-4B8C-83A1-F6EECF244321}">
                <p14:modId xmlns:p14="http://schemas.microsoft.com/office/powerpoint/2010/main" val="3449285546"/>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0" name="Picture 2" descr="C:\Users\NO38\Desktop\書籍\投影片\MA421投影片(教學版)\圖\1323342607-116833933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4266" r="20186"/>
          <a:stretch/>
        </p:blipFill>
        <p:spPr bwMode="auto">
          <a:xfrm>
            <a:off x="5257800" y="3581400"/>
            <a:ext cx="2887313" cy="292258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Effect transition="in" filter="fade">
                                      <p:cBhvr>
                                        <p:cTn id="7" dur="500"/>
                                        <p:tgtEl>
                                          <p:spTgt spid="389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228600" y="565633"/>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latin typeface="+mn-lt"/>
                <a:ea typeface="華康粗黑體" panose="020B0709000000000000" pitchFamily="49" charset="-120"/>
              </a:rPr>
              <a:t>7.3.2 </a:t>
            </a:r>
            <a:r>
              <a:rPr lang="zh-TW" altLang="en-US" dirty="0">
                <a:latin typeface="+mn-lt"/>
                <a:ea typeface="華康粗黑體" panose="020B0709000000000000" pitchFamily="49" charset="-120"/>
              </a:rPr>
              <a:t>垂直整合策略</a:t>
            </a:r>
            <a:r>
              <a:rPr lang="zh-TW" altLang="en-US" dirty="0" smtClean="0">
                <a:latin typeface="+mn-lt"/>
                <a:ea typeface="華康粗黑體" panose="020B0709000000000000" pitchFamily="49" charset="-120"/>
              </a:rPr>
              <a:t>的</a:t>
            </a:r>
            <a:r>
              <a:rPr lang="en-US" altLang="zh-TW" dirty="0" smtClean="0">
                <a:latin typeface="+mn-lt"/>
                <a:ea typeface="華康粗黑體" panose="020B0709000000000000" pitchFamily="49" charset="-120"/>
              </a:rPr>
              <a:t/>
            </a:r>
            <a:br>
              <a:rPr lang="en-US" altLang="zh-TW" dirty="0" smtClean="0">
                <a:latin typeface="+mn-lt"/>
                <a:ea typeface="華康粗黑體" panose="020B0709000000000000" pitchFamily="49" charset="-120"/>
              </a:rPr>
            </a:br>
            <a:r>
              <a:rPr lang="zh-TW" altLang="en-US" dirty="0" smtClean="0">
                <a:latin typeface="+mn-lt"/>
                <a:ea typeface="華康粗黑體" panose="020B0709000000000000" pitchFamily="49" charset="-120"/>
              </a:rPr>
              <a:t>風險與</a:t>
            </a:r>
            <a:r>
              <a:rPr lang="zh-TW" altLang="en-US" dirty="0">
                <a:latin typeface="+mn-lt"/>
                <a:ea typeface="華康粗黑體" panose="020B0709000000000000" pitchFamily="49" charset="-120"/>
              </a:rPr>
              <a:t>成本 </a:t>
            </a:r>
            <a:r>
              <a:rPr lang="en-US" altLang="zh-TW" sz="2800" dirty="0">
                <a:latin typeface="+mn-lt"/>
                <a:ea typeface="華康粗黑體" panose="020B0709000000000000" pitchFamily="49" charset="-120"/>
              </a:rPr>
              <a:t>(3/5)</a:t>
            </a:r>
          </a:p>
        </p:txBody>
      </p:sp>
      <p:pic>
        <p:nvPicPr>
          <p:cNvPr id="57349" name="Picture 5" descr="圖07-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2069757"/>
            <a:ext cx="7162800" cy="43608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資料庫圖表 4"/>
          <p:cNvGraphicFramePr/>
          <p:nvPr>
            <p:extLst>
              <p:ext uri="{D42A27DB-BD31-4B8C-83A1-F6EECF244321}">
                <p14:modId xmlns:p14="http://schemas.microsoft.com/office/powerpoint/2010/main" val="3449285546"/>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7349"/>
                                        </p:tgtEl>
                                        <p:attrNameLst>
                                          <p:attrName>style.visibility</p:attrName>
                                        </p:attrNameLst>
                                      </p:cBhvr>
                                      <p:to>
                                        <p:strVal val="visible"/>
                                      </p:to>
                                    </p:set>
                                    <p:anim calcmode="lin" valueType="num">
                                      <p:cBhvr additive="base">
                                        <p:cTn id="7" dur="500" fill="hold"/>
                                        <p:tgtEl>
                                          <p:spTgt spid="57349"/>
                                        </p:tgtEl>
                                        <p:attrNameLst>
                                          <p:attrName>ppt_x</p:attrName>
                                        </p:attrNameLst>
                                      </p:cBhvr>
                                      <p:tavLst>
                                        <p:tav tm="0">
                                          <p:val>
                                            <p:strVal val="#ppt_x"/>
                                          </p:val>
                                        </p:tav>
                                        <p:tav tm="100000">
                                          <p:val>
                                            <p:strVal val="#ppt_x"/>
                                          </p:val>
                                        </p:tav>
                                      </p:tavLst>
                                    </p:anim>
                                    <p:anim calcmode="lin" valueType="num">
                                      <p:cBhvr additive="base">
                                        <p:cTn id="8" dur="500" fill="hold"/>
                                        <p:tgtEl>
                                          <p:spTgt spid="573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28600" y="564386"/>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t>7.3.2 </a:t>
            </a:r>
            <a:r>
              <a:rPr lang="zh-TW" altLang="en-US" dirty="0"/>
              <a:t>垂直整合策略</a:t>
            </a:r>
            <a:r>
              <a:rPr lang="zh-TW" altLang="en-US" dirty="0" smtClean="0"/>
              <a:t>的</a:t>
            </a:r>
            <a:r>
              <a:rPr lang="en-US" altLang="zh-TW" dirty="0" smtClean="0"/>
              <a:t/>
            </a:r>
            <a:br>
              <a:rPr lang="en-US" altLang="zh-TW" dirty="0" smtClean="0"/>
            </a:br>
            <a:r>
              <a:rPr lang="zh-TW" altLang="en-US" dirty="0" smtClean="0"/>
              <a:t>風險與</a:t>
            </a:r>
            <a:r>
              <a:rPr lang="zh-TW" altLang="en-US" dirty="0"/>
              <a:t>成本 </a:t>
            </a:r>
            <a:r>
              <a:rPr lang="en-US" altLang="zh-TW" sz="2800" dirty="0"/>
              <a:t>(4/5)</a:t>
            </a:r>
          </a:p>
        </p:txBody>
      </p:sp>
      <p:sp>
        <p:nvSpPr>
          <p:cNvPr id="36867" name="Rectangle 3"/>
          <p:cNvSpPr>
            <a:spLocks noGrp="1" noChangeArrowheads="1"/>
          </p:cNvSpPr>
          <p:nvPr>
            <p:ph type="body" idx="1"/>
          </p:nvPr>
        </p:nvSpPr>
        <p:spPr>
          <a:xfrm>
            <a:off x="457200" y="1937786"/>
            <a:ext cx="8229600" cy="4525962"/>
          </a:xfrm>
        </p:spPr>
        <p:txBody>
          <a:bodyPr/>
          <a:lstStyle/>
          <a:p>
            <a:r>
              <a:rPr lang="zh-TW" altLang="en-US" dirty="0">
                <a:latin typeface="+mn-lt"/>
              </a:rPr>
              <a:t>與環境互動降低：垂直整合程度提升後，企業變的有較高程度的「自給自足」，因此對外互動的需求降低了，環境的資訊流入也相對可能降低</a:t>
            </a:r>
            <a:r>
              <a:rPr lang="zh-TW" altLang="en-US" dirty="0" smtClean="0">
                <a:latin typeface="+mn-lt"/>
              </a:rPr>
              <a:t>。 </a:t>
            </a:r>
          </a:p>
          <a:p>
            <a:r>
              <a:rPr lang="zh-TW" altLang="en-US" dirty="0" smtClean="0">
                <a:latin typeface="+mn-lt"/>
              </a:rPr>
              <a:t>產能難以均衡：企業跨越了上、下游產業可能面臨這些不同產業之間，最適產能不同的問題。</a:t>
            </a:r>
          </a:p>
          <a:p>
            <a:endParaRPr lang="zh-TW" altLang="en-US" sz="2800" dirty="0"/>
          </a:p>
          <a:p>
            <a:endParaRPr lang="zh-TW" altLang="en-US" dirty="0"/>
          </a:p>
          <a:p>
            <a:endParaRPr lang="en-US" altLang="zh-TW" dirty="0"/>
          </a:p>
        </p:txBody>
      </p:sp>
      <p:graphicFrame>
        <p:nvGraphicFramePr>
          <p:cNvPr id="4" name="資料庫圖表 3"/>
          <p:cNvGraphicFramePr/>
          <p:nvPr>
            <p:extLst>
              <p:ext uri="{D42A27DB-BD31-4B8C-83A1-F6EECF244321}">
                <p14:modId xmlns:p14="http://schemas.microsoft.com/office/powerpoint/2010/main" val="188752260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fade">
                                      <p:cBhvr>
                                        <p:cTn id="7" dur="500"/>
                                        <p:tgtEl>
                                          <p:spTgt spid="368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867">
                                            <p:txEl>
                                              <p:pRg st="1" end="1"/>
                                            </p:txEl>
                                          </p:spTgt>
                                        </p:tgtEl>
                                        <p:attrNameLst>
                                          <p:attrName>style.visibility</p:attrName>
                                        </p:attrNameLst>
                                      </p:cBhvr>
                                      <p:to>
                                        <p:strVal val="visible"/>
                                      </p:to>
                                    </p:set>
                                    <p:animEffect transition="in" filter="fade">
                                      <p:cBhvr>
                                        <p:cTn id="12" dur="500"/>
                                        <p:tgtEl>
                                          <p:spTgt spid="368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28600" y="564386"/>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zh-TW" dirty="0"/>
              <a:t>7.3.2 </a:t>
            </a:r>
            <a:r>
              <a:rPr lang="zh-TW" altLang="en-US" dirty="0"/>
              <a:t>垂直整合策略</a:t>
            </a:r>
            <a:r>
              <a:rPr lang="zh-TW" altLang="en-US" dirty="0" smtClean="0"/>
              <a:t>的</a:t>
            </a:r>
            <a:r>
              <a:rPr lang="en-US" altLang="zh-TW" dirty="0" smtClean="0"/>
              <a:t/>
            </a:r>
            <a:br>
              <a:rPr lang="en-US" altLang="zh-TW" dirty="0" smtClean="0"/>
            </a:br>
            <a:r>
              <a:rPr lang="zh-TW" altLang="en-US" dirty="0" smtClean="0"/>
              <a:t>風險與</a:t>
            </a:r>
            <a:r>
              <a:rPr lang="zh-TW" altLang="en-US" dirty="0"/>
              <a:t>成本 </a:t>
            </a:r>
            <a:r>
              <a:rPr lang="en-US" altLang="zh-TW" sz="2800" dirty="0"/>
              <a:t>(5/5)</a:t>
            </a:r>
          </a:p>
        </p:txBody>
      </p:sp>
      <p:sp>
        <p:nvSpPr>
          <p:cNvPr id="39939" name="Rectangle 3"/>
          <p:cNvSpPr>
            <a:spLocks noGrp="1" noChangeArrowheads="1"/>
          </p:cNvSpPr>
          <p:nvPr>
            <p:ph type="body" idx="1"/>
          </p:nvPr>
        </p:nvSpPr>
        <p:spPr>
          <a:xfrm>
            <a:off x="457200" y="1937786"/>
            <a:ext cx="8229600" cy="4525962"/>
          </a:xfrm>
        </p:spPr>
        <p:txBody>
          <a:bodyPr/>
          <a:lstStyle/>
          <a:p>
            <a:r>
              <a:rPr lang="zh-TW" altLang="en-US" dirty="0">
                <a:latin typeface="+mn-lt"/>
              </a:rPr>
              <a:t>管理成本：垂直整合屬於跨行業的多角化，其產品技術與市場可能都與原本事業不同。管理不同領域的事業必然使組織複雜程度</a:t>
            </a:r>
            <a:r>
              <a:rPr lang="zh-TW" altLang="en-US" dirty="0" smtClean="0">
                <a:latin typeface="+mn-lt"/>
              </a:rPr>
              <a:t>增加。</a:t>
            </a:r>
            <a:endParaRPr lang="zh-TW" altLang="en-US" dirty="0">
              <a:latin typeface="+mn-lt"/>
            </a:endParaRPr>
          </a:p>
          <a:p>
            <a:pPr>
              <a:buFontTx/>
              <a:buChar char="•"/>
            </a:pPr>
            <a:r>
              <a:rPr lang="zh-TW" altLang="en-US" dirty="0" smtClean="0">
                <a:latin typeface="+mn-lt"/>
              </a:rPr>
              <a:t>原有</a:t>
            </a:r>
            <a:r>
              <a:rPr lang="zh-TW" altLang="en-US" dirty="0">
                <a:latin typeface="+mn-lt"/>
              </a:rPr>
              <a:t>供應商或顧客之報復：當企業進行垂直整合，其原先的上游供應商或下游顧客可能就變成了競爭對手。在這種情況下，可能會招致</a:t>
            </a:r>
            <a:r>
              <a:rPr lang="zh-TW" altLang="en-US" dirty="0" smtClean="0">
                <a:latin typeface="+mn-lt"/>
              </a:rPr>
              <a:t>報復。</a:t>
            </a:r>
            <a:endParaRPr lang="zh-TW" altLang="en-US" dirty="0">
              <a:latin typeface="+mn-lt"/>
            </a:endParaRPr>
          </a:p>
        </p:txBody>
      </p:sp>
      <p:graphicFrame>
        <p:nvGraphicFramePr>
          <p:cNvPr id="4" name="資料庫圖表 3"/>
          <p:cNvGraphicFramePr/>
          <p:nvPr>
            <p:extLst>
              <p:ext uri="{D42A27DB-BD31-4B8C-83A1-F6EECF244321}">
                <p14:modId xmlns:p14="http://schemas.microsoft.com/office/powerpoint/2010/main" val="1887522601"/>
              </p:ext>
            </p:extLst>
          </p:nvPr>
        </p:nvGraphicFramePr>
        <p:xfrm>
          <a:off x="27766" y="-1325216"/>
          <a:ext cx="7834086" cy="3030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fade">
                                      <p:cBhvr>
                                        <p:cTn id="7" dur="500"/>
                                        <p:tgtEl>
                                          <p:spTgt spid="399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939">
                                            <p:txEl>
                                              <p:pRg st="1" end="1"/>
                                            </p:txEl>
                                          </p:spTgt>
                                        </p:tgtEl>
                                        <p:attrNameLst>
                                          <p:attrName>style.visibility</p:attrName>
                                        </p:attrNameLst>
                                      </p:cBhvr>
                                      <p:to>
                                        <p:strVal val="visible"/>
                                      </p:to>
                                    </p:set>
                                    <p:animEffect transition="in" filter="fade">
                                      <p:cBhvr>
                                        <p:cTn id="12" dur="500"/>
                                        <p:tgtEl>
                                          <p:spTgt spid="399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4572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9pPr>
          </a:lstStyle>
          <a:p>
            <a:r>
              <a:rPr lang="zh-TW" altLang="en-US" kern="0" dirty="0" smtClean="0">
                <a:latin typeface="華康粗黑體" panose="020B0709000000000000" pitchFamily="49" charset="-120"/>
                <a:ea typeface="華康粗黑體" panose="020B0709000000000000" pitchFamily="49" charset="-120"/>
              </a:rPr>
              <a:t>個案研討：</a:t>
            </a:r>
            <a:r>
              <a:rPr lang="en-US" altLang="zh-TW" kern="0" dirty="0" smtClean="0">
                <a:latin typeface="華康粗黑體" panose="020B0709000000000000" pitchFamily="49" charset="-120"/>
                <a:ea typeface="華康粗黑體" panose="020B0709000000000000" pitchFamily="49" charset="-120"/>
              </a:rPr>
              <a:t/>
            </a:r>
            <a:br>
              <a:rPr lang="en-US" altLang="zh-TW" kern="0" dirty="0" smtClean="0">
                <a:latin typeface="華康粗黑體" panose="020B0709000000000000" pitchFamily="49" charset="-120"/>
                <a:ea typeface="華康粗黑體" panose="020B0709000000000000" pitchFamily="49" charset="-120"/>
              </a:rPr>
            </a:br>
            <a:endParaRPr lang="zh-TW" altLang="en-US" kern="0" dirty="0">
              <a:latin typeface="華康中明體" panose="02020509000000000000" pitchFamily="49" charset="-120"/>
              <a:ea typeface="華康中明體" panose="02020509000000000000" pitchFamily="49" charset="-120"/>
            </a:endParaRPr>
          </a:p>
        </p:txBody>
      </p:sp>
      <p:sp>
        <p:nvSpPr>
          <p:cNvPr id="5" name="Rectangle 2"/>
          <p:cNvSpPr txBox="1">
            <a:spLocks noChangeArrowheads="1"/>
          </p:cNvSpPr>
          <p:nvPr/>
        </p:nvSpPr>
        <p:spPr bwMode="auto">
          <a:xfrm>
            <a:off x="457200" y="7620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6pPr>
            <a:lvl7pPr marL="9144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7pPr>
            <a:lvl8pPr marL="13716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8pPr>
            <a:lvl9pPr marL="1828800"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9pPr>
          </a:lstStyle>
          <a:p>
            <a:r>
              <a:rPr lang="zh-TW" altLang="en-US" sz="4000" dirty="0" smtClean="0">
                <a:latin typeface="華康中明體" panose="02020509000000000000" pitchFamily="49" charset="-120"/>
                <a:ea typeface="華康中明體" panose="02020509000000000000" pitchFamily="49" charset="-120"/>
              </a:rPr>
              <a:t>聯想的紅色供應鏈</a:t>
            </a:r>
            <a:endParaRPr lang="zh-TW" altLang="en-US" sz="4000" dirty="0">
              <a:latin typeface="華康中明體" panose="02020509000000000000" pitchFamily="49" charset="-120"/>
              <a:ea typeface="華康中明體" panose="02020509000000000000" pitchFamily="49" charset="-120"/>
            </a:endParaRPr>
          </a:p>
        </p:txBody>
      </p:sp>
      <p:pic>
        <p:nvPicPr>
          <p:cNvPr id="3" name="圖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1752600"/>
            <a:ext cx="3117722" cy="4724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個案研討：問題討論</a:t>
            </a:r>
            <a:endParaRPr lang="zh-TW" altLang="en-US" dirty="0"/>
          </a:p>
        </p:txBody>
      </p:sp>
      <p:sp>
        <p:nvSpPr>
          <p:cNvPr id="3" name="內容版面配置區 2"/>
          <p:cNvSpPr>
            <a:spLocks noGrp="1"/>
          </p:cNvSpPr>
          <p:nvPr>
            <p:ph idx="1"/>
          </p:nvPr>
        </p:nvSpPr>
        <p:spPr/>
        <p:txBody>
          <a:bodyPr/>
          <a:lstStyle/>
          <a:p>
            <a:pPr marL="450850" indent="-450850"/>
            <a:r>
              <a:rPr lang="zh-TW" altLang="en-US" dirty="0"/>
              <a:t>試說明聯想積極進行垂直與水平整合策略可以得到哪些利益</a:t>
            </a:r>
            <a:r>
              <a:rPr lang="zh-TW" altLang="en-US" dirty="0" smtClean="0"/>
              <a:t>？</a:t>
            </a:r>
            <a:endParaRPr lang="en-US" altLang="zh-TW" dirty="0" smtClean="0"/>
          </a:p>
          <a:p>
            <a:pPr marL="450850" indent="-450850"/>
            <a:r>
              <a:rPr lang="zh-TW" altLang="en-US" dirty="0"/>
              <a:t>同學認為聯想這種高自製率的做法有什麼風險</a:t>
            </a:r>
            <a:r>
              <a:rPr lang="zh-TW" altLang="en-US" dirty="0" smtClean="0"/>
              <a:t>？</a:t>
            </a:r>
            <a:endParaRPr lang="en-US" altLang="zh-TW" dirty="0" smtClean="0"/>
          </a:p>
          <a:p>
            <a:pPr marL="450850" indent="-450850"/>
            <a:r>
              <a:rPr lang="zh-TW" altLang="en-US" dirty="0"/>
              <a:t>請同學思考聯想未來還可以朝哪些產業做垂直或水平整合？為什麼？</a:t>
            </a:r>
          </a:p>
        </p:txBody>
      </p:sp>
    </p:spTree>
    <p:extLst>
      <p:ext uri="{BB962C8B-B14F-4D97-AF65-F5344CB8AC3E}">
        <p14:creationId xmlns:p14="http://schemas.microsoft.com/office/powerpoint/2010/main" val="2515926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預設簡報設計">
  <a:themeElements>
    <a:clrScheme name="1_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預設簡報設計">
      <a:majorFont>
        <a:latin typeface="t"/>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第1章策略管理導論</Template>
  <TotalTime>382</TotalTime>
  <Words>1826</Words>
  <Application>Microsoft Office PowerPoint</Application>
  <PresentationFormat>如螢幕大小 (4:3)</PresentationFormat>
  <Paragraphs>176</Paragraphs>
  <Slides>35</Slides>
  <Notes>0</Notes>
  <HiddenSlides>0</HiddenSlides>
  <MMClips>0</MMClips>
  <ScaleCrop>false</ScaleCrop>
  <HeadingPairs>
    <vt:vector size="4" baseType="variant">
      <vt:variant>
        <vt:lpstr>佈景主題</vt:lpstr>
      </vt:variant>
      <vt:variant>
        <vt:i4>1</vt:i4>
      </vt:variant>
      <vt:variant>
        <vt:lpstr>投影片標題</vt:lpstr>
      </vt:variant>
      <vt:variant>
        <vt:i4>35</vt:i4>
      </vt:variant>
    </vt:vector>
  </HeadingPairs>
  <TitlesOfParts>
    <vt:vector size="36" baseType="lpstr">
      <vt:lpstr>1_預設簡報設計</vt:lpstr>
      <vt:lpstr>PowerPoint 簡報</vt:lpstr>
      <vt:lpstr>大綱</vt:lpstr>
      <vt:lpstr>PowerPoint 簡報</vt:lpstr>
      <vt:lpstr>7.1 企業的成長策略 (1/2)</vt:lpstr>
      <vt:lpstr>7.1 企業的成長策略 (2/2)</vt:lpstr>
      <vt:lpstr>7.1.1 市場滲透策略 (1/2)</vt:lpstr>
      <vt:lpstr>7.1.1 市場滲透策略 (2/2)</vt:lpstr>
      <vt:lpstr>7.1.2 市場擴張策略 (1/2)</vt:lpstr>
      <vt:lpstr>7.1.2 市場擴張策略 (2/2)</vt:lpstr>
      <vt:lpstr>7.1.3 產品擴張策略 (1/2)</vt:lpstr>
      <vt:lpstr>7.1.3 產品擴張策略 (2/2)</vt:lpstr>
      <vt:lpstr>7.1.4 非相關多角化策略 (1/2)</vt:lpstr>
      <vt:lpstr>7.1.4 非相關多角化策略 (2/2)</vt:lpstr>
      <vt:lpstr>7.1.5 垂直整合策略</vt:lpstr>
      <vt:lpstr>7.2 水平式擴張策略 (1/2)</vt:lpstr>
      <vt:lpstr>7.2 水平式擴張策略 (2/2)</vt:lpstr>
      <vt:lpstr>7.2.1.1 規模經濟的成本優勢</vt:lpstr>
      <vt:lpstr>7.2.1.2 成本以外的規模考量</vt:lpstr>
      <vt:lpstr>7.2.1.3 範疇經濟</vt:lpstr>
      <vt:lpstr>7.2.1.4 能力轉移創造綜效</vt:lpstr>
      <vt:lpstr>7.2.1.5 品牌價值的提升</vt:lpstr>
      <vt:lpstr>7.3 垂直整合策略 (1/2)</vt:lpstr>
      <vt:lpstr>7.3 垂直整合策略 (2/2)</vt:lpstr>
      <vt:lpstr>7.3.1 垂直整合的效益 (1/5)</vt:lpstr>
      <vt:lpstr>7.3.1 垂直整合的效益 (2/5)</vt:lpstr>
      <vt:lpstr>7.3.1 垂直整合的效益 (3/5)</vt:lpstr>
      <vt:lpstr>7.3.1 垂直整合的效益 (4/5)</vt:lpstr>
      <vt:lpstr>7.3.1 垂直整合的效益 (5/5)</vt:lpstr>
      <vt:lpstr>7.3.2 垂直整合策略的 風險與成本 (1/5) </vt:lpstr>
      <vt:lpstr>7.3.2 垂直整合策略的 風險與成本 (2/5)</vt:lpstr>
      <vt:lpstr>7.3.2 垂直整合策略的 風險與成本 (3/5)</vt:lpstr>
      <vt:lpstr>7.3.2 垂直整合策略的 風險與成本 (4/5)</vt:lpstr>
      <vt:lpstr>7.3.2 垂直整合策略的 風險與成本 (5/5)</vt:lpstr>
      <vt:lpstr>PowerPoint 簡報</vt:lpstr>
      <vt:lpstr>個案研討：問題討論</vt:lpstr>
    </vt:vector>
  </TitlesOfParts>
  <Company>FCMC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第7章 公司層級策略： 成長策略．水平擴張與垂直整合策略</dc:title>
  <dc:creator>NO.16</dc:creator>
  <cp:lastModifiedBy>NO38</cp:lastModifiedBy>
  <cp:revision>87</cp:revision>
  <dcterms:created xsi:type="dcterms:W3CDTF">2011-08-30T07:53:04Z</dcterms:created>
  <dcterms:modified xsi:type="dcterms:W3CDTF">2014-07-08T07:31:22Z</dcterms:modified>
</cp:coreProperties>
</file>