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6" r:id="rId12"/>
    <p:sldId id="269" r:id="rId13"/>
    <p:sldId id="268" r:id="rId14"/>
    <p:sldId id="270" r:id="rId15"/>
    <p:sldId id="272" r:id="rId16"/>
    <p:sldId id="309" r:id="rId17"/>
    <p:sldId id="310" r:id="rId18"/>
    <p:sldId id="271" r:id="rId19"/>
    <p:sldId id="273" r:id="rId20"/>
    <p:sldId id="274" r:id="rId21"/>
    <p:sldId id="276" r:id="rId22"/>
    <p:sldId id="311" r:id="rId23"/>
    <p:sldId id="275" r:id="rId24"/>
    <p:sldId id="278" r:id="rId25"/>
    <p:sldId id="277" r:id="rId26"/>
    <p:sldId id="279" r:id="rId27"/>
    <p:sldId id="280" r:id="rId28"/>
    <p:sldId id="283" r:id="rId29"/>
    <p:sldId id="282" r:id="rId30"/>
    <p:sldId id="285" r:id="rId31"/>
    <p:sldId id="286" r:id="rId32"/>
    <p:sldId id="287" r:id="rId33"/>
    <p:sldId id="288" r:id="rId34"/>
    <p:sldId id="289" r:id="rId35"/>
    <p:sldId id="312" r:id="rId36"/>
    <p:sldId id="290" r:id="rId37"/>
    <p:sldId id="292" r:id="rId38"/>
    <p:sldId id="291" r:id="rId39"/>
    <p:sldId id="293" r:id="rId40"/>
    <p:sldId id="295" r:id="rId41"/>
    <p:sldId id="297" r:id="rId42"/>
    <p:sldId id="300" r:id="rId43"/>
    <p:sldId id="301" r:id="rId44"/>
    <p:sldId id="298" r:id="rId45"/>
    <p:sldId id="302" r:id="rId46"/>
    <p:sldId id="303" r:id="rId47"/>
    <p:sldId id="304" r:id="rId48"/>
    <p:sldId id="306" r:id="rId49"/>
    <p:sldId id="307" r:id="rId50"/>
    <p:sldId id="308" r:id="rId51"/>
  </p:sldIdLst>
  <p:sldSz cx="9144000" cy="5143500" type="screen16x9"/>
  <p:notesSz cx="6858000" cy="9144000"/>
  <p:defaultTextStyle>
    <a:defPPr>
      <a:defRPr lang="zh-TW"/>
    </a:defPPr>
    <a:lvl1pPr algn="ctr" rtl="0" fontAlgn="base">
      <a:lnSpc>
        <a:spcPct val="120000"/>
      </a:lnSpc>
      <a:spcBef>
        <a:spcPct val="20000"/>
      </a:spcBef>
      <a:spcAft>
        <a:spcPct val="0"/>
      </a:spcAft>
      <a:buFont typeface="Wingdings" pitchFamily="2" charset="2"/>
      <a:defRPr kumimoji="1" sz="2400" kern="1200">
        <a:solidFill>
          <a:schemeClr val="bg2"/>
        </a:solidFill>
        <a:latin typeface="Times New Roman" charset="0"/>
        <a:ea typeface="標楷體" pitchFamily="65" charset="-120"/>
        <a:cs typeface="+mn-cs"/>
      </a:defRPr>
    </a:lvl1pPr>
    <a:lvl2pPr marL="457200" algn="ctr" rtl="0" fontAlgn="base">
      <a:lnSpc>
        <a:spcPct val="120000"/>
      </a:lnSpc>
      <a:spcBef>
        <a:spcPct val="20000"/>
      </a:spcBef>
      <a:spcAft>
        <a:spcPct val="0"/>
      </a:spcAft>
      <a:buFont typeface="Wingdings" pitchFamily="2" charset="2"/>
      <a:defRPr kumimoji="1" sz="2400" kern="1200">
        <a:solidFill>
          <a:schemeClr val="bg2"/>
        </a:solidFill>
        <a:latin typeface="Times New Roman" charset="0"/>
        <a:ea typeface="標楷體" pitchFamily="65" charset="-120"/>
        <a:cs typeface="+mn-cs"/>
      </a:defRPr>
    </a:lvl2pPr>
    <a:lvl3pPr marL="914400" algn="ctr" rtl="0" fontAlgn="base">
      <a:lnSpc>
        <a:spcPct val="120000"/>
      </a:lnSpc>
      <a:spcBef>
        <a:spcPct val="20000"/>
      </a:spcBef>
      <a:spcAft>
        <a:spcPct val="0"/>
      </a:spcAft>
      <a:buFont typeface="Wingdings" pitchFamily="2" charset="2"/>
      <a:defRPr kumimoji="1" sz="2400" kern="1200">
        <a:solidFill>
          <a:schemeClr val="bg2"/>
        </a:solidFill>
        <a:latin typeface="Times New Roman" charset="0"/>
        <a:ea typeface="標楷體" pitchFamily="65" charset="-120"/>
        <a:cs typeface="+mn-cs"/>
      </a:defRPr>
    </a:lvl3pPr>
    <a:lvl4pPr marL="1371600" algn="ctr" rtl="0" fontAlgn="base">
      <a:lnSpc>
        <a:spcPct val="120000"/>
      </a:lnSpc>
      <a:spcBef>
        <a:spcPct val="20000"/>
      </a:spcBef>
      <a:spcAft>
        <a:spcPct val="0"/>
      </a:spcAft>
      <a:buFont typeface="Wingdings" pitchFamily="2" charset="2"/>
      <a:defRPr kumimoji="1" sz="2400" kern="1200">
        <a:solidFill>
          <a:schemeClr val="bg2"/>
        </a:solidFill>
        <a:latin typeface="Times New Roman" charset="0"/>
        <a:ea typeface="標楷體" pitchFamily="65" charset="-120"/>
        <a:cs typeface="+mn-cs"/>
      </a:defRPr>
    </a:lvl4pPr>
    <a:lvl5pPr marL="1828800" algn="ctr" rtl="0" fontAlgn="base">
      <a:lnSpc>
        <a:spcPct val="120000"/>
      </a:lnSpc>
      <a:spcBef>
        <a:spcPct val="20000"/>
      </a:spcBef>
      <a:spcAft>
        <a:spcPct val="0"/>
      </a:spcAft>
      <a:buFont typeface="Wingdings" pitchFamily="2" charset="2"/>
      <a:defRPr kumimoji="1" sz="2400" kern="1200">
        <a:solidFill>
          <a:schemeClr val="bg2"/>
        </a:solidFill>
        <a:latin typeface="Times New Roman" charset="0"/>
        <a:ea typeface="標楷體" pitchFamily="65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bg2"/>
        </a:solidFill>
        <a:latin typeface="Times New Roman" charset="0"/>
        <a:ea typeface="標楷體" pitchFamily="65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bg2"/>
        </a:solidFill>
        <a:latin typeface="Times New Roman" charset="0"/>
        <a:ea typeface="標楷體" pitchFamily="65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bg2"/>
        </a:solidFill>
        <a:latin typeface="Times New Roman" charset="0"/>
        <a:ea typeface="標楷體" pitchFamily="65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bg2"/>
        </a:solidFill>
        <a:latin typeface="Times New Roman" charset="0"/>
        <a:ea typeface="標楷體" pitchFamily="65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82" autoAdjust="0"/>
    <p:restoredTop sz="94660"/>
  </p:normalViewPr>
  <p:slideViewPr>
    <p:cSldViewPr>
      <p:cViewPr>
        <p:scale>
          <a:sx n="75" d="100"/>
          <a:sy n="75" d="100"/>
        </p:scale>
        <p:origin x="-1344" y="-47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  <p:sld r:id="rId22" collapse="1"/>
      <p:sld r:id="rId23" collapse="1"/>
      <p:sld r:id="rId24" collapse="1"/>
      <p:sld r:id="rId25" collapse="1"/>
      <p:sld r:id="rId26" collapse="1"/>
      <p:sld r:id="rId27" collapse="1"/>
      <p:sld r:id="rId28" collapse="1"/>
      <p:sld r:id="rId29" collapse="1"/>
      <p:sld r:id="rId30" collapse="1"/>
      <p:sld r:id="rId31" collapse="1"/>
      <p:sld r:id="rId32" collapse="1"/>
      <p:sld r:id="rId33" collapse="1"/>
      <p:sld r:id="rId34" collapse="1"/>
      <p:sld r:id="rId35" collapse="1"/>
      <p:sld r:id="rId36" collapse="1"/>
      <p:sld r:id="rId37" collapse="1"/>
      <p:sld r:id="rId38" collapse="1"/>
      <p:sld r:id="rId39" collapse="1"/>
      <p:sld r:id="rId40" collapse="1"/>
      <p:sld r:id="rId41" collapse="1"/>
      <p:sld r:id="rId42" collapse="1"/>
      <p:sld r:id="rId43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0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9.xml"/><Relationship Id="rId13" Type="http://schemas.openxmlformats.org/officeDocument/2006/relationships/slide" Target="slides/slide14.xml"/><Relationship Id="rId18" Type="http://schemas.openxmlformats.org/officeDocument/2006/relationships/slide" Target="slides/slide20.xml"/><Relationship Id="rId26" Type="http://schemas.openxmlformats.org/officeDocument/2006/relationships/slide" Target="slides/slide30.xml"/><Relationship Id="rId39" Type="http://schemas.openxmlformats.org/officeDocument/2006/relationships/slide" Target="slides/slide45.xml"/><Relationship Id="rId3" Type="http://schemas.openxmlformats.org/officeDocument/2006/relationships/slide" Target="slides/slide3.xml"/><Relationship Id="rId21" Type="http://schemas.openxmlformats.org/officeDocument/2006/relationships/slide" Target="slides/slide25.xml"/><Relationship Id="rId34" Type="http://schemas.openxmlformats.org/officeDocument/2006/relationships/slide" Target="slides/slide39.xml"/><Relationship Id="rId42" Type="http://schemas.openxmlformats.org/officeDocument/2006/relationships/slide" Target="slides/slide49.xml"/><Relationship Id="rId7" Type="http://schemas.openxmlformats.org/officeDocument/2006/relationships/slide" Target="slides/slide7.xml"/><Relationship Id="rId12" Type="http://schemas.openxmlformats.org/officeDocument/2006/relationships/slide" Target="slides/slide13.xml"/><Relationship Id="rId17" Type="http://schemas.openxmlformats.org/officeDocument/2006/relationships/slide" Target="slides/slide19.xml"/><Relationship Id="rId25" Type="http://schemas.openxmlformats.org/officeDocument/2006/relationships/slide" Target="slides/slide29.xml"/><Relationship Id="rId33" Type="http://schemas.openxmlformats.org/officeDocument/2006/relationships/slide" Target="slides/slide38.xml"/><Relationship Id="rId38" Type="http://schemas.openxmlformats.org/officeDocument/2006/relationships/slide" Target="slides/slide44.xml"/><Relationship Id="rId2" Type="http://schemas.openxmlformats.org/officeDocument/2006/relationships/slide" Target="slides/slide2.xml"/><Relationship Id="rId16" Type="http://schemas.openxmlformats.org/officeDocument/2006/relationships/slide" Target="slides/slide18.xml"/><Relationship Id="rId20" Type="http://schemas.openxmlformats.org/officeDocument/2006/relationships/slide" Target="slides/slide23.xml"/><Relationship Id="rId29" Type="http://schemas.openxmlformats.org/officeDocument/2006/relationships/slide" Target="slides/slide33.xml"/><Relationship Id="rId41" Type="http://schemas.openxmlformats.org/officeDocument/2006/relationships/slide" Target="slides/slide48.xml"/><Relationship Id="rId1" Type="http://schemas.openxmlformats.org/officeDocument/2006/relationships/slide" Target="slides/slide1.xml"/><Relationship Id="rId6" Type="http://schemas.openxmlformats.org/officeDocument/2006/relationships/slide" Target="slides/slide6.xml"/><Relationship Id="rId11" Type="http://schemas.openxmlformats.org/officeDocument/2006/relationships/slide" Target="slides/slide12.xml"/><Relationship Id="rId24" Type="http://schemas.openxmlformats.org/officeDocument/2006/relationships/slide" Target="slides/slide28.xml"/><Relationship Id="rId32" Type="http://schemas.openxmlformats.org/officeDocument/2006/relationships/slide" Target="slides/slide36.xml"/><Relationship Id="rId37" Type="http://schemas.openxmlformats.org/officeDocument/2006/relationships/slide" Target="slides/slide43.xml"/><Relationship Id="rId40" Type="http://schemas.openxmlformats.org/officeDocument/2006/relationships/slide" Target="slides/slide47.xml"/><Relationship Id="rId5" Type="http://schemas.openxmlformats.org/officeDocument/2006/relationships/slide" Target="slides/slide5.xml"/><Relationship Id="rId15" Type="http://schemas.openxmlformats.org/officeDocument/2006/relationships/slide" Target="slides/slide16.xml"/><Relationship Id="rId23" Type="http://schemas.openxmlformats.org/officeDocument/2006/relationships/slide" Target="slides/slide27.xml"/><Relationship Id="rId28" Type="http://schemas.openxmlformats.org/officeDocument/2006/relationships/slide" Target="slides/slide32.xml"/><Relationship Id="rId36" Type="http://schemas.openxmlformats.org/officeDocument/2006/relationships/slide" Target="slides/slide42.xml"/><Relationship Id="rId10" Type="http://schemas.openxmlformats.org/officeDocument/2006/relationships/slide" Target="slides/slide11.xml"/><Relationship Id="rId19" Type="http://schemas.openxmlformats.org/officeDocument/2006/relationships/slide" Target="slides/slide21.xml"/><Relationship Id="rId31" Type="http://schemas.openxmlformats.org/officeDocument/2006/relationships/slide" Target="slides/slide35.xml"/><Relationship Id="rId4" Type="http://schemas.openxmlformats.org/officeDocument/2006/relationships/slide" Target="slides/slide4.xml"/><Relationship Id="rId9" Type="http://schemas.openxmlformats.org/officeDocument/2006/relationships/slide" Target="slides/slide10.xml"/><Relationship Id="rId14" Type="http://schemas.openxmlformats.org/officeDocument/2006/relationships/slide" Target="slides/slide15.xml"/><Relationship Id="rId22" Type="http://schemas.openxmlformats.org/officeDocument/2006/relationships/slide" Target="slides/slide26.xml"/><Relationship Id="rId27" Type="http://schemas.openxmlformats.org/officeDocument/2006/relationships/slide" Target="slides/slide31.xml"/><Relationship Id="rId30" Type="http://schemas.openxmlformats.org/officeDocument/2006/relationships/slide" Target="slides/slide34.xml"/><Relationship Id="rId35" Type="http://schemas.openxmlformats.org/officeDocument/2006/relationships/slide" Target="slides/slide40.xml"/><Relationship Id="rId43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71450"/>
            <a:ext cx="7772400" cy="3428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3600450"/>
            <a:ext cx="6858000" cy="6858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September 21, 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3634740"/>
            <a:ext cx="142876" cy="150876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36347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September 21,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85851"/>
            <a:ext cx="7772400" cy="3240881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1451"/>
            <a:ext cx="7772400" cy="8001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September 21, 2014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181101"/>
            <a:ext cx="329184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181101"/>
            <a:ext cx="329184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September 21, 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179576"/>
            <a:ext cx="3291840" cy="47982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1694525"/>
            <a:ext cx="3291840" cy="28803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179576"/>
            <a:ext cx="3291840" cy="47982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1694525"/>
            <a:ext cx="3291840" cy="28803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September 21, 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September 21, 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September 21, 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200150"/>
            <a:ext cx="5111750" cy="33604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200150"/>
            <a:ext cx="3008313" cy="336042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September 21, 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3634740"/>
            <a:ext cx="142876" cy="150876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363474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286250"/>
            <a:ext cx="8153400" cy="3429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September 21, 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714750"/>
            <a:ext cx="8153400" cy="5715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36347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September 21,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September 21,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250825" y="2231232"/>
            <a:ext cx="8637588" cy="675085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</p:spTree>
  </p:cSld>
  <p:clrMapOvr>
    <a:masterClrMapping/>
  </p:clrMapOvr>
  <p:transition spd="med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14539"/>
            <a:ext cx="5791200" cy="10287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14451"/>
            <a:ext cx="7620000" cy="32801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629151"/>
            <a:ext cx="3429000" cy="2286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September 21, 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4869657"/>
            <a:ext cx="3429000" cy="21288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391843" y="4368483"/>
            <a:ext cx="9867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0287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028700"/>
            <a:ext cx="142876" cy="4114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 spd="med">
    <p:random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zh-TW" altLang="en-US"/>
              <a:t>第</a:t>
            </a:r>
            <a:r>
              <a:rPr lang="en-US" altLang="zh-TW"/>
              <a:t>11</a:t>
            </a:r>
            <a:r>
              <a:rPr lang="zh-TW" altLang="en-US"/>
              <a:t>章 組織的知識管理與</a:t>
            </a:r>
            <a:r>
              <a:rPr lang="en-US" altLang="zh-TW"/>
              <a:t>IT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本章大綱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/>
              <a:t>知識的基本概念</a:t>
            </a:r>
          </a:p>
          <a:p>
            <a:r>
              <a:rPr lang="zh-TW" altLang="en-US"/>
              <a:t>組織知識管理的基本概念</a:t>
            </a:r>
          </a:p>
          <a:p>
            <a:r>
              <a:rPr lang="zh-TW" altLang="en-US"/>
              <a:t>組織知識管理的主要流程</a:t>
            </a:r>
          </a:p>
          <a:p>
            <a:r>
              <a:rPr lang="zh-TW" altLang="en-US"/>
              <a:t>組織知識管理的主要科技</a:t>
            </a:r>
          </a:p>
          <a:p>
            <a:r>
              <a:rPr lang="zh-TW" altLang="en-US"/>
              <a:t>智慧型的科技</a:t>
            </a:r>
          </a:p>
          <a:p>
            <a:r>
              <a:rPr lang="zh-TW" altLang="en-US"/>
              <a:t>知識管理的策略與關鍵成功因素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知識的基本概念</a:t>
            </a:r>
            <a:r>
              <a:rPr lang="en-US" altLang="zh-TW"/>
              <a:t>(1/5)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/>
              <a:t>知識的主要定義</a:t>
            </a:r>
          </a:p>
          <a:p>
            <a:pPr lvl="1"/>
            <a:r>
              <a:rPr lang="zh-TW" altLang="en-US"/>
              <a:t>學者各有各的觀點，但整合來說：「知識是儲存在人類的心智模式，或稱參考架構內的一些事實、法則、理論、因果關係架構、</a:t>
            </a:r>
            <a:r>
              <a:rPr lang="en-US" altLang="zh-TW"/>
              <a:t>Know-how</a:t>
            </a:r>
            <a:r>
              <a:rPr lang="zh-TW" altLang="en-US"/>
              <a:t>、經驗、價值觀的動態混合體；人類經由認知與學習而獲得，並以此來指導其決策與行為。」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知識的基本概念</a:t>
            </a:r>
            <a:r>
              <a:rPr lang="en-US" altLang="zh-TW"/>
              <a:t>(2/5)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/>
              <a:t>知識的主要特色</a:t>
            </a:r>
          </a:p>
          <a:p>
            <a:endParaRPr lang="en-US" altLang="zh-TW"/>
          </a:p>
        </p:txBody>
      </p:sp>
      <p:pic>
        <p:nvPicPr>
          <p:cNvPr id="9221" name="Picture 5" descr="T11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014" y="1477566"/>
            <a:ext cx="6149975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知識的基本概念</a:t>
            </a:r>
            <a:r>
              <a:rPr lang="en-US" altLang="zh-TW"/>
              <a:t>(3/5)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</a:pPr>
            <a:r>
              <a:rPr lang="zh-TW" altLang="en-US" sz="2000"/>
              <a:t>知識的主要分類架構</a:t>
            </a:r>
          </a:p>
          <a:p>
            <a:pPr lvl="1">
              <a:lnSpc>
                <a:spcPct val="110000"/>
              </a:lnSpc>
            </a:pPr>
            <a:r>
              <a:rPr lang="zh-TW" altLang="en-US" sz="2000"/>
              <a:t>以抽象程度來分：理論知識 </a:t>
            </a:r>
            <a:r>
              <a:rPr lang="en-US" altLang="zh-TW" sz="2000"/>
              <a:t>vs.</a:t>
            </a:r>
            <a:r>
              <a:rPr lang="zh-TW" altLang="en-US" sz="2000"/>
              <a:t>實務知識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理論知識</a:t>
            </a:r>
            <a:r>
              <a:rPr lang="en-US" altLang="zh-TW" sz="2000"/>
              <a:t>(Theoretical Knowledge)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指的是利用科學、客觀的方法來蒐集資料證據，並加以歸納、分析及驗證後，所得到的一種概念性的知識。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實務知識</a:t>
            </a:r>
            <a:r>
              <a:rPr lang="en-US" altLang="zh-TW" sz="2000"/>
              <a:t>(Practical Knowledge)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指的是個人經由對某一特定事件、工作的實際上經歷，由實做中學習到的一些工作上的</a:t>
            </a:r>
            <a:r>
              <a:rPr lang="en-US" altLang="zh-TW" sz="2000"/>
              <a:t>Know-how</a:t>
            </a:r>
            <a:r>
              <a:rPr lang="zh-TW" altLang="en-US" sz="2000"/>
              <a:t>、經驗法則、直覺與判斷等，其是一種抽象化程度低（亦即沒有歸納成幾個簡單少數的概念）、詳細、複雜、內隱的知識，較難移轉與學習。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以上這兩種知識具互補性；理論知識可演繹及指導實務知識，實務知識可歸納、驗證理論知識。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知識的基本概念</a:t>
            </a:r>
            <a:r>
              <a:rPr lang="en-US" altLang="zh-TW"/>
              <a:t>(4/5)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1">
              <a:lnSpc>
                <a:spcPct val="110000"/>
              </a:lnSpc>
            </a:pPr>
            <a:r>
              <a:rPr lang="zh-TW" altLang="en-US" sz="2000"/>
              <a:t>以可呈現的程度來分：內隱知識 </a:t>
            </a:r>
            <a:r>
              <a:rPr lang="en-US" altLang="zh-TW" sz="2000"/>
              <a:t>vs.</a:t>
            </a:r>
            <a:r>
              <a:rPr lang="zh-TW" altLang="en-US" sz="2000"/>
              <a:t>外顯知識 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外顯知識：其定義是指：可用文字、數字、圖形或其他象徵物</a:t>
            </a:r>
            <a:r>
              <a:rPr lang="en-US" altLang="zh-TW" sz="2000"/>
              <a:t>(Symbol)</a:t>
            </a:r>
            <a:r>
              <a:rPr lang="zh-TW" altLang="en-US" sz="2000"/>
              <a:t>來清楚表達（如手冊、書本、程式）的知識，是可定義、擷取的知識，而且容易溝通。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內隱知識：其定義是指：高度個人化、難以正式化、「只可意會不可言傳」，而且深植在個人的經驗、判斷、聯想、創意、潛意識的內隱知識。</a:t>
            </a:r>
          </a:p>
          <a:p>
            <a:pPr lvl="1">
              <a:lnSpc>
                <a:spcPct val="110000"/>
              </a:lnSpc>
            </a:pPr>
            <a:r>
              <a:rPr lang="zh-TW" altLang="en-US" sz="2000"/>
              <a:t>以儲存的單位來分：個人知識</a:t>
            </a:r>
            <a:r>
              <a:rPr lang="en-US" altLang="zh-TW" sz="2000"/>
              <a:t>vs.</a:t>
            </a:r>
            <a:r>
              <a:rPr lang="zh-TW" altLang="en-US" sz="2000"/>
              <a:t>集體知識 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員工個人知識：指的是員工自己的知識，包含技能、經驗、習慣、直覺、價值觀等，屬於員工可以帶走的東西。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集體知識（或稱組織的知識）：例如：組織內優秀的作業流程、資訊系統、組織文化與團隊協調合作，此為員工帶不走的知識。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知識的基本概念</a:t>
            </a:r>
            <a:r>
              <a:rPr lang="en-US" altLang="zh-TW"/>
              <a:t>(5/5)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zh-TW" altLang="en-US" sz="2000"/>
              <a:t>知識的階層性</a:t>
            </a:r>
          </a:p>
          <a:p>
            <a:pPr lvl="1"/>
            <a:r>
              <a:rPr lang="zh-TW" altLang="en-US" sz="2000"/>
              <a:t>資料、資訊、知識與智慧，這四者有其密切的相關性，也有其層次與目的的不同處。其下為資料、資訊與知識的差別：</a:t>
            </a:r>
          </a:p>
          <a:p>
            <a:pPr lvl="2"/>
            <a:r>
              <a:rPr lang="zh-TW" altLang="en-US" sz="2000"/>
              <a:t>資料：即對客觀的事實或人、事、時、地、物的記錄。</a:t>
            </a:r>
          </a:p>
          <a:p>
            <a:pPr lvl="2"/>
            <a:r>
              <a:rPr lang="zh-TW" altLang="en-US" sz="2000"/>
              <a:t>資訊：指的是經過處理（如彙整、分類、計算、篩選等）過的資料。其資訊雖有「潛力」來改變使用者的決策與行為，但本身是客觀、被動、沒有行動力的一種素材；只有透過使用者的「詮釋」才會產生意義。</a:t>
            </a:r>
          </a:p>
          <a:p>
            <a:pPr lvl="2"/>
            <a:r>
              <a:rPr lang="zh-TW" altLang="en-US" sz="2000"/>
              <a:t>知識：指資訊透過使用者心智模式的詮釋、思考、歸納等處理過程後，所產生能直接行動的一種能力。</a:t>
            </a:r>
          </a:p>
          <a:p>
            <a:pPr lvl="2"/>
            <a:r>
              <a:rPr lang="zh-TW" altLang="en-US" sz="2000"/>
              <a:t>智慧：指人類能睿智的、最有效的整合與利用各種不同知識的內隱能力，其相對於知識在程度上更重要、更深、更廣。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圖</a:t>
            </a:r>
            <a:r>
              <a:rPr lang="en-US" altLang="zh-TW"/>
              <a:t>11-1 </a:t>
            </a:r>
            <a:r>
              <a:rPr lang="zh-TW" altLang="en-US"/>
              <a:t>資料、資訊、知識與智慧</a:t>
            </a:r>
            <a:br>
              <a:rPr lang="zh-TW" altLang="en-US"/>
            </a:br>
            <a:r>
              <a:rPr lang="zh-TW" altLang="en-US"/>
              <a:t>的階層性</a:t>
            </a:r>
          </a:p>
        </p:txBody>
      </p:sp>
      <p:pic>
        <p:nvPicPr>
          <p:cNvPr id="15366" name="Picture 6" descr="F11-0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36939" y="1200150"/>
            <a:ext cx="2192337" cy="3514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組織知識管理的基本概念</a:t>
            </a:r>
            <a:r>
              <a:rPr lang="en-US" altLang="zh-TW"/>
              <a:t>(1/2)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/>
              <a:t>組織知識管理的主要定義</a:t>
            </a:r>
          </a:p>
          <a:p>
            <a:pPr lvl="1"/>
            <a:r>
              <a:rPr lang="zh-TW" altLang="en-US"/>
              <a:t>指的是「組織為了提升存活能力與競爭優勢，對於存在組織內外部的個人、群組或團體內有價值的知識，進行有系統地定義、獲取、儲存、分享與轉移、利用與評估等工作謂之。」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組織知識管理的基本概念</a:t>
            </a:r>
            <a:r>
              <a:rPr lang="en-US" altLang="zh-TW"/>
              <a:t>(2/2)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zh-TW" altLang="en-US"/>
              <a:t>組織知識管理的促進力量、背景與原因</a:t>
            </a:r>
          </a:p>
          <a:p>
            <a:pPr lvl="1">
              <a:lnSpc>
                <a:spcPct val="110000"/>
              </a:lnSpc>
            </a:pPr>
            <a:r>
              <a:rPr lang="en-US" altLang="zh-TW"/>
              <a:t>21</a:t>
            </a:r>
            <a:r>
              <a:rPr lang="zh-TW" altLang="en-US"/>
              <a:t>世紀將是個知識經濟的體系時代，由知識掛帥。</a:t>
            </a:r>
          </a:p>
          <a:p>
            <a:pPr lvl="1">
              <a:lnSpc>
                <a:spcPct val="110000"/>
              </a:lnSpc>
            </a:pPr>
            <a:r>
              <a:rPr lang="zh-TW" altLang="en-US"/>
              <a:t>知識影響企業重要的存活能力：根據研究企業</a:t>
            </a:r>
            <a:r>
              <a:rPr lang="en-US" altLang="zh-TW"/>
              <a:t>KM</a:t>
            </a:r>
            <a:r>
              <a:rPr lang="zh-TW" altLang="en-US"/>
              <a:t>的績效，直接影響企業的：</a:t>
            </a:r>
            <a:r>
              <a:rPr lang="en-US" altLang="zh-TW"/>
              <a:t>(1)</a:t>
            </a:r>
            <a:r>
              <a:rPr lang="zh-TW" altLang="en-US"/>
              <a:t>創新能力；</a:t>
            </a:r>
            <a:r>
              <a:rPr lang="en-US" altLang="zh-TW"/>
              <a:t>(2)</a:t>
            </a:r>
            <a:r>
              <a:rPr lang="zh-TW" altLang="en-US"/>
              <a:t>掌握商機能力；</a:t>
            </a:r>
            <a:r>
              <a:rPr lang="en-US" altLang="zh-TW"/>
              <a:t>(3)</a:t>
            </a:r>
            <a:r>
              <a:rPr lang="zh-TW" altLang="en-US"/>
              <a:t>快速反應環境改變的能力；</a:t>
            </a:r>
            <a:r>
              <a:rPr lang="en-US" altLang="zh-TW"/>
              <a:t>(4)</a:t>
            </a:r>
            <a:r>
              <a:rPr lang="zh-TW" altLang="en-US"/>
              <a:t>內外部協調能力；</a:t>
            </a:r>
            <a:r>
              <a:rPr lang="en-US" altLang="zh-TW"/>
              <a:t>(5)</a:t>
            </a:r>
            <a:r>
              <a:rPr lang="zh-TW" altLang="en-US"/>
              <a:t>內部流程的有效性，以及</a:t>
            </a:r>
            <a:r>
              <a:rPr lang="en-US" altLang="zh-TW"/>
              <a:t>(6)</a:t>
            </a:r>
            <a:r>
              <a:rPr lang="zh-TW" altLang="en-US"/>
              <a:t>產品上市的速度等，這些也稱為</a:t>
            </a:r>
            <a:r>
              <a:rPr lang="en-US" altLang="zh-TW"/>
              <a:t>KM</a:t>
            </a:r>
            <a:r>
              <a:rPr lang="zh-TW" altLang="en-US"/>
              <a:t>所產出的企業價值，而這些都是目前企業在動態環境下最重要的存活能力。</a:t>
            </a:r>
          </a:p>
          <a:p>
            <a:pPr lvl="1">
              <a:lnSpc>
                <a:spcPct val="110000"/>
              </a:lnSpc>
            </a:pPr>
            <a:r>
              <a:rPr lang="zh-TW" altLang="en-US"/>
              <a:t>知識的潛力無窮，取之不盡、用之不竭。</a:t>
            </a:r>
          </a:p>
          <a:p>
            <a:pPr lvl="1">
              <a:lnSpc>
                <a:spcPct val="110000"/>
              </a:lnSpc>
            </a:pPr>
            <a:r>
              <a:rPr lang="zh-TW" altLang="en-US"/>
              <a:t>知識是組織最重要、最難模仿的核心競爭優勢來源：知識內嵌在組織的文化、策略、流程、制度、團隊精神中，很難去瞭解與模仿。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組織知識管理的主要流程</a:t>
            </a:r>
            <a:r>
              <a:rPr lang="en-US" altLang="zh-TW"/>
              <a:t>(1/10)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</a:pPr>
            <a:r>
              <a:rPr lang="zh-TW" altLang="en-US"/>
              <a:t>即組織在進行</a:t>
            </a:r>
            <a:r>
              <a:rPr lang="en-US" altLang="zh-TW"/>
              <a:t>KM</a:t>
            </a:r>
            <a:r>
              <a:rPr lang="zh-TW" altLang="en-US"/>
              <a:t>時，主要執行的各種活動。</a:t>
            </a:r>
          </a:p>
          <a:p>
            <a:pPr>
              <a:lnSpc>
                <a:spcPct val="110000"/>
              </a:lnSpc>
            </a:pPr>
            <a:r>
              <a:rPr lang="zh-TW" altLang="en-US"/>
              <a:t>組織</a:t>
            </a:r>
            <a:r>
              <a:rPr lang="en-US" altLang="zh-TW"/>
              <a:t>KM</a:t>
            </a:r>
            <a:r>
              <a:rPr lang="zh-TW" altLang="en-US"/>
              <a:t>流程的基本觀念</a:t>
            </a:r>
          </a:p>
          <a:p>
            <a:pPr lvl="1">
              <a:lnSpc>
                <a:spcPct val="110000"/>
              </a:lnSpc>
            </a:pPr>
            <a:r>
              <a:rPr lang="zh-TW" altLang="en-US"/>
              <a:t>根據</a:t>
            </a:r>
            <a:r>
              <a:rPr lang="en-US" altLang="zh-TW"/>
              <a:t>Probst(2000)</a:t>
            </a:r>
            <a:r>
              <a:rPr lang="zh-TW" altLang="en-US"/>
              <a:t>的分類將</a:t>
            </a:r>
            <a:r>
              <a:rPr lang="en-US" altLang="zh-TW"/>
              <a:t>KM</a:t>
            </a:r>
            <a:r>
              <a:rPr lang="zh-TW" altLang="en-US"/>
              <a:t>的主要步驟流程分為：</a:t>
            </a:r>
            <a:r>
              <a:rPr lang="en-US" altLang="zh-TW"/>
              <a:t>1.</a:t>
            </a:r>
            <a:r>
              <a:rPr lang="zh-TW" altLang="en-US"/>
              <a:t>組織知識的辨識；</a:t>
            </a:r>
            <a:r>
              <a:rPr lang="en-US" altLang="zh-TW"/>
              <a:t>2.</a:t>
            </a:r>
            <a:r>
              <a:rPr lang="zh-TW" altLang="en-US"/>
              <a:t>組織知識的外部獲取；</a:t>
            </a:r>
            <a:r>
              <a:rPr lang="en-US" altLang="zh-TW"/>
              <a:t>3.</a:t>
            </a:r>
            <a:r>
              <a:rPr lang="zh-TW" altLang="en-US"/>
              <a:t>組織知識的內部創造；</a:t>
            </a:r>
            <a:r>
              <a:rPr lang="en-US" altLang="zh-TW"/>
              <a:t>4.</a:t>
            </a:r>
            <a:r>
              <a:rPr lang="zh-TW" altLang="en-US"/>
              <a:t>組織知識的分享與轉移；</a:t>
            </a:r>
            <a:r>
              <a:rPr lang="en-US" altLang="zh-TW"/>
              <a:t>5.</a:t>
            </a:r>
            <a:r>
              <a:rPr lang="zh-TW" altLang="en-US"/>
              <a:t>組織知識的利用；</a:t>
            </a:r>
            <a:r>
              <a:rPr lang="en-US" altLang="zh-TW"/>
              <a:t>6.</a:t>
            </a:r>
            <a:r>
              <a:rPr lang="zh-TW" altLang="en-US"/>
              <a:t>組織知識的儲存等六大流程。</a:t>
            </a:r>
          </a:p>
          <a:p>
            <a:pPr>
              <a:lnSpc>
                <a:spcPct val="110000"/>
              </a:lnSpc>
            </a:pPr>
            <a:r>
              <a:rPr lang="zh-TW" altLang="en-US"/>
              <a:t>組織知識的盤點</a:t>
            </a:r>
          </a:p>
          <a:p>
            <a:pPr lvl="1">
              <a:lnSpc>
                <a:spcPct val="110000"/>
              </a:lnSpc>
            </a:pPr>
            <a:r>
              <a:rPr lang="zh-TW" altLang="en-US"/>
              <a:t>組織知識盤點的基本概念</a:t>
            </a:r>
          </a:p>
          <a:p>
            <a:pPr lvl="2">
              <a:lnSpc>
                <a:spcPct val="110000"/>
              </a:lnSpc>
            </a:pPr>
            <a:r>
              <a:rPr lang="zh-TW" altLang="en-US"/>
              <a:t>組織知識的盤點，或稱知識辨識</a:t>
            </a:r>
            <a:r>
              <a:rPr lang="en-US" altLang="zh-TW"/>
              <a:t>(KI)</a:t>
            </a:r>
            <a:r>
              <a:rPr lang="zh-TW" altLang="en-US"/>
              <a:t>，指的是：「組織為了獲得其所需要的重要知識，以及有效利用其已擁有的知識，必須先清楚瞭解其內部存在著哪些重要的知識。」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組織知識管理的主要流程</a:t>
            </a:r>
            <a:r>
              <a:rPr lang="en-US" altLang="zh-TW"/>
              <a:t>(2/10)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1">
              <a:lnSpc>
                <a:spcPct val="110000"/>
              </a:lnSpc>
            </a:pPr>
            <a:r>
              <a:rPr lang="zh-TW" altLang="en-US"/>
              <a:t>組織的主要知識辨識作法</a:t>
            </a:r>
          </a:p>
          <a:p>
            <a:pPr lvl="2">
              <a:lnSpc>
                <a:spcPct val="110000"/>
              </a:lnSpc>
            </a:pPr>
            <a:r>
              <a:rPr lang="zh-TW" altLang="en-US"/>
              <a:t>專家黃頁</a:t>
            </a:r>
            <a:r>
              <a:rPr lang="en-US" altLang="zh-TW"/>
              <a:t>(Expert Yellow Page)</a:t>
            </a:r>
            <a:r>
              <a:rPr lang="zh-TW" altLang="en-US"/>
              <a:t>：即組織將其內外部掌握重要知識（例如</a:t>
            </a:r>
            <a:r>
              <a:rPr lang="en-US" altLang="zh-TW"/>
              <a:t>CRM</a:t>
            </a:r>
            <a:r>
              <a:rPr lang="zh-TW" altLang="en-US"/>
              <a:t>、</a:t>
            </a:r>
            <a:r>
              <a:rPr lang="en-US" altLang="zh-TW"/>
              <a:t>SCM</a:t>
            </a:r>
            <a:r>
              <a:rPr lang="zh-TW" altLang="en-US"/>
              <a:t>、全球行銷等）的專家，將其專長、經驗、連絡方式的資訊，利用</a:t>
            </a:r>
            <a:r>
              <a:rPr lang="en-US" altLang="zh-TW"/>
              <a:t>IT</a:t>
            </a:r>
            <a:r>
              <a:rPr lang="zh-TW" altLang="en-US"/>
              <a:t>的方式記錄、分類、整理，讓員工可快速地在第一時間找到他們需要的專家。</a:t>
            </a:r>
          </a:p>
          <a:p>
            <a:pPr lvl="2">
              <a:lnSpc>
                <a:spcPct val="110000"/>
              </a:lnSpc>
            </a:pPr>
            <a:r>
              <a:rPr lang="zh-TW" altLang="en-US"/>
              <a:t>知識地圖</a:t>
            </a:r>
            <a:r>
              <a:rPr lang="en-US" altLang="zh-TW"/>
              <a:t>(Knowledge Map)</a:t>
            </a:r>
            <a:r>
              <a:rPr lang="zh-TW" altLang="en-US"/>
              <a:t>：組織將其內部擁有的重要知識，以圖形的方式來顯示各種知識來源的儲存地點、專家所在的位置、任務與知識的關係、知識與產品／服務的關係、知識的結構等。且這些資料大都以電子化的方式來組織、分類、儲存、圖示與擷取，其目的在於讓有需要的員工能快速地找到最正確、品質最好的知識。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組織知識管理的主要流程</a:t>
            </a:r>
            <a:r>
              <a:rPr lang="en-US" altLang="zh-TW"/>
              <a:t>(3/10)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zh-TW" altLang="en-US" sz="2000"/>
              <a:t>組織知識的外部獲取</a:t>
            </a:r>
          </a:p>
          <a:p>
            <a:pPr lvl="1"/>
            <a:r>
              <a:rPr lang="zh-TW" altLang="en-US" sz="2000"/>
              <a:t>組織知識外部獲取的基本概念</a:t>
            </a:r>
          </a:p>
          <a:p>
            <a:pPr lvl="2"/>
            <a:r>
              <a:rPr lang="zh-TW" altLang="en-US" sz="2000"/>
              <a:t>即組織透過外部市場的採購、策略聯盟的合作或與相關團體間非正式的交流，而獲得外部有價值的知識謂之。</a:t>
            </a:r>
          </a:p>
          <a:p>
            <a:pPr lvl="2"/>
            <a:r>
              <a:rPr lang="zh-TW" altLang="en-US" sz="2000"/>
              <a:t>組織外部知識獲取的背景及主要來源與方式</a:t>
            </a:r>
          </a:p>
          <a:p>
            <a:pPr lvl="3"/>
            <a:r>
              <a:rPr lang="zh-TW" altLang="en-US" sz="2000"/>
              <a:t>在公開市場上採購 </a:t>
            </a:r>
          </a:p>
          <a:p>
            <a:pPr lvl="3"/>
            <a:r>
              <a:rPr lang="zh-TW" altLang="en-US" sz="2000"/>
              <a:t>非正式的合作互惠交流：亦即透過彼此非正式的關係，而與上下游的顧客、供應商、合作夥伴的互惠交流、互相分享。</a:t>
            </a:r>
          </a:p>
          <a:p>
            <a:pPr lvl="3"/>
            <a:r>
              <a:rPr lang="zh-TW" altLang="en-US" sz="2000"/>
              <a:t>正式的策略聯盟：組織可透過正式、長期合約的關係，或入股、合資等方式，與其他組織來進行正式且長期的知識分享、交流與合作關係。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組織知識管理的主要流程</a:t>
            </a:r>
            <a:r>
              <a:rPr lang="en-US" altLang="zh-TW"/>
              <a:t>(4/10)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/>
              <a:t>組織知識的內部創造</a:t>
            </a:r>
          </a:p>
          <a:p>
            <a:pPr lvl="1"/>
            <a:r>
              <a:rPr lang="zh-TW" altLang="en-US"/>
              <a:t>組織知識內部創造的定義</a:t>
            </a:r>
          </a:p>
          <a:p>
            <a:pPr lvl="2"/>
            <a:r>
              <a:rPr lang="zh-TW" altLang="en-US"/>
              <a:t>是指除了由外部獲取所需的知識外，組織內部的個人、群組及組織整體，透過各種不同的方法（包括創意、實驗、教育訓練、討論、互動等）來增進、強化原有的知識，或創新、開發原來不存在而對組織有價值的新知識謂之。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組織知識管理的主要流程</a:t>
            </a:r>
            <a:r>
              <a:rPr lang="en-US" altLang="zh-TW"/>
              <a:t>(5/10)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zh-TW" altLang="en-US"/>
              <a:t>組織知識創造的</a:t>
            </a:r>
            <a:r>
              <a:rPr lang="en-US" altLang="zh-TW"/>
              <a:t>SECI</a:t>
            </a:r>
            <a:r>
              <a:rPr lang="zh-TW" altLang="en-US"/>
              <a:t>模式</a:t>
            </a:r>
          </a:p>
          <a:p>
            <a:pPr lvl="2"/>
            <a:r>
              <a:rPr lang="zh-TW" altLang="en-US"/>
              <a:t>社會化</a:t>
            </a:r>
            <a:r>
              <a:rPr lang="en-US" altLang="zh-TW"/>
              <a:t>(Socialization)</a:t>
            </a:r>
            <a:r>
              <a:rPr lang="zh-TW" altLang="en-US"/>
              <a:t>：內隱→內隱</a:t>
            </a:r>
          </a:p>
          <a:p>
            <a:pPr lvl="3"/>
            <a:r>
              <a:rPr lang="zh-TW" altLang="en-US"/>
              <a:t>將內隱知識，例如經驗、價值、行為模式，經由內隱學習與「同化」的過程，由一族群移轉至另一族群（個人、團體、或組織）而產生知識轉移的過程。</a:t>
            </a:r>
          </a:p>
          <a:p>
            <a:pPr lvl="2"/>
            <a:r>
              <a:rPr lang="zh-TW" altLang="en-US"/>
              <a:t>組合化</a:t>
            </a:r>
            <a:r>
              <a:rPr lang="en-US" altLang="zh-TW"/>
              <a:t>(Combination)</a:t>
            </a:r>
            <a:r>
              <a:rPr lang="zh-TW" altLang="en-US"/>
              <a:t>：外顯→外顯</a:t>
            </a:r>
          </a:p>
          <a:p>
            <a:pPr lvl="3"/>
            <a:r>
              <a:rPr lang="zh-TW" altLang="en-US"/>
              <a:t>由現有不同的外顯知識，經由分析、分類、分享及重組產生新的外顯知識的過程，亦即有綜效</a:t>
            </a:r>
            <a:r>
              <a:rPr lang="en-US" altLang="zh-TW"/>
              <a:t>(1</a:t>
            </a:r>
            <a:r>
              <a:rPr lang="zh-TW" altLang="en-US"/>
              <a:t>＋</a:t>
            </a:r>
            <a:r>
              <a:rPr lang="en-US" altLang="zh-TW"/>
              <a:t>1</a:t>
            </a:r>
            <a:r>
              <a:rPr lang="zh-TW" altLang="en-US"/>
              <a:t>＞</a:t>
            </a:r>
            <a:r>
              <a:rPr lang="en-US" altLang="zh-TW"/>
              <a:t>2)</a:t>
            </a:r>
            <a:r>
              <a:rPr lang="zh-TW" altLang="en-US"/>
              <a:t>的效果。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組織知識管理的主要流程</a:t>
            </a:r>
            <a:r>
              <a:rPr lang="en-US" altLang="zh-TW"/>
              <a:t>(6/10)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2"/>
            <a:r>
              <a:rPr lang="zh-TW" altLang="en-US"/>
              <a:t>外化</a:t>
            </a:r>
            <a:r>
              <a:rPr lang="en-US" altLang="zh-TW"/>
              <a:t>(Externalization)</a:t>
            </a:r>
            <a:r>
              <a:rPr lang="zh-TW" altLang="en-US"/>
              <a:t>：內隱→外顯</a:t>
            </a:r>
          </a:p>
          <a:p>
            <a:pPr lvl="3"/>
            <a:r>
              <a:rPr lang="zh-TW" altLang="en-US"/>
              <a:t>將內隱知識，例如經驗、技能、心智模式</a:t>
            </a:r>
            <a:r>
              <a:rPr lang="en-US" altLang="zh-TW"/>
              <a:t>(Mental Model)</a:t>
            </a:r>
            <a:r>
              <a:rPr lang="zh-TW" altLang="en-US"/>
              <a:t>等外顯化，轉換為可定義、可訴諸文字的外顯知識</a:t>
            </a:r>
            <a:r>
              <a:rPr lang="en-US" altLang="zh-TW"/>
              <a:t>(Explicit Knowledge)</a:t>
            </a:r>
            <a:r>
              <a:rPr lang="zh-TW" altLang="en-US"/>
              <a:t>的過程。例如程式設計師→程式、建築師→藍圖、經理人→建議書、記者→報導文章、專家→專家系統。</a:t>
            </a:r>
          </a:p>
          <a:p>
            <a:pPr lvl="2"/>
            <a:r>
              <a:rPr lang="zh-TW" altLang="en-US"/>
              <a:t>內化</a:t>
            </a:r>
            <a:r>
              <a:rPr lang="en-US" altLang="zh-TW"/>
              <a:t>(Internalization)</a:t>
            </a:r>
            <a:r>
              <a:rPr lang="zh-TW" altLang="en-US"/>
              <a:t>：外顯→內隱</a:t>
            </a:r>
          </a:p>
          <a:p>
            <a:pPr lvl="3"/>
            <a:r>
              <a:rPr lang="zh-TW" altLang="en-US"/>
              <a:t>將外顯知識轉換為內隱知識的過程。員工可經由將理論的知識透過實做來學習，或不斷地教育、學習，例如手冊研讀、利用專家系統來訓練或透過資訊的分析與詮釋，使員工改善其技能與知識。</a:t>
            </a:r>
          </a:p>
          <a:p>
            <a:endParaRPr lang="en-US" altLang="zh-TW"/>
          </a:p>
        </p:txBody>
      </p:sp>
    </p:spTree>
  </p:cSld>
  <p:clrMapOvr>
    <a:masterClrMapping/>
  </p:clrMapOvr>
  <p:transition spd="med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圖</a:t>
            </a:r>
            <a:r>
              <a:rPr lang="en-US" altLang="zh-TW"/>
              <a:t>11-2 </a:t>
            </a:r>
            <a:r>
              <a:rPr lang="zh-TW" altLang="en-US"/>
              <a:t>內隱與外顯知識的轉換</a:t>
            </a:r>
          </a:p>
        </p:txBody>
      </p:sp>
      <p:pic>
        <p:nvPicPr>
          <p:cNvPr id="77830" name="Picture 6" descr="F11-0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962" y="1811337"/>
            <a:ext cx="5324475" cy="2286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組織知識管理的主要流程</a:t>
            </a:r>
            <a:r>
              <a:rPr lang="en-US" altLang="zh-TW"/>
              <a:t>(7/10)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</a:pPr>
            <a:r>
              <a:rPr lang="zh-TW" altLang="en-US" sz="2000"/>
              <a:t>組織知識的分享與轉移</a:t>
            </a:r>
          </a:p>
          <a:p>
            <a:pPr lvl="1">
              <a:lnSpc>
                <a:spcPct val="110000"/>
              </a:lnSpc>
            </a:pPr>
            <a:r>
              <a:rPr lang="zh-TW" altLang="en-US" sz="2000"/>
              <a:t>組織知識分享的基本定義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知識分享</a:t>
            </a:r>
            <a:r>
              <a:rPr lang="en-US" altLang="zh-TW" sz="2000"/>
              <a:t>(KS)</a:t>
            </a:r>
            <a:r>
              <a:rPr lang="zh-TW" altLang="en-US" sz="2000"/>
              <a:t>，指透過各種管道（例如討論、會議、網路、知識庫），組織的員工或內外部團隊在組織內或跨組織間來彼此交換、討論彼此的知識，其目的在透過知識的交流，擴大知識的利用價值並產生知識的綜效</a:t>
            </a:r>
            <a:r>
              <a:rPr lang="en-US" altLang="zh-TW" sz="2000"/>
              <a:t>(1</a:t>
            </a:r>
            <a:r>
              <a:rPr lang="zh-TW" altLang="en-US" sz="2000"/>
              <a:t>＋</a:t>
            </a:r>
            <a:r>
              <a:rPr lang="en-US" altLang="zh-TW" sz="2000"/>
              <a:t>1</a:t>
            </a:r>
            <a:r>
              <a:rPr lang="zh-TW" altLang="en-US" sz="2000"/>
              <a:t>＞</a:t>
            </a:r>
            <a:r>
              <a:rPr lang="en-US" altLang="zh-TW" sz="2000"/>
              <a:t>2)</a:t>
            </a:r>
            <a:r>
              <a:rPr lang="zh-TW" altLang="en-US" sz="2000"/>
              <a:t>。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組織知識分享的主要問題與困難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個人的因素：害怕失去競爭力、自我價值與權力降低、不知自己具有重要的知識、對自己的知識沒信心、工作安全感的考量、沒有時間與設備可以提供分享，以及預期對方不會回報等皆是。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組織的因素：沒有鼓勵</a:t>
            </a:r>
            <a:r>
              <a:rPr lang="en-US" altLang="zh-TW" sz="2000"/>
              <a:t>KS</a:t>
            </a:r>
            <a:r>
              <a:rPr lang="zh-TW" altLang="en-US" sz="2000"/>
              <a:t>的文化、沒有獎勵</a:t>
            </a:r>
            <a:r>
              <a:rPr lang="en-US" altLang="zh-TW" sz="2000"/>
              <a:t>KS</a:t>
            </a:r>
            <a:r>
              <a:rPr lang="zh-TW" altLang="en-US" sz="2000"/>
              <a:t>的酬償制度與績效考核制度、沒有提供</a:t>
            </a:r>
            <a:r>
              <a:rPr lang="en-US" altLang="zh-TW" sz="2000"/>
              <a:t>KS</a:t>
            </a:r>
            <a:r>
              <a:rPr lang="zh-TW" altLang="en-US" sz="2000"/>
              <a:t>的設備與時間空間等。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組織知識管理的主要流程</a:t>
            </a:r>
            <a:r>
              <a:rPr lang="en-US" altLang="zh-TW"/>
              <a:t>(8/10)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TW" altLang="en-US"/>
              <a:t>組織知識的利用</a:t>
            </a:r>
          </a:p>
          <a:p>
            <a:pPr lvl="1"/>
            <a:r>
              <a:rPr lang="zh-TW" altLang="en-US"/>
              <a:t>指員工或團隊將所採納、吸收的外來新知識，實際運用到工作流程、問題解決或決策的程度。這是組織的知識能否產生價值的前提，也是最重要的「臨門一腳」，因為「沒有使用出來、沒有行動力的知識是沒價值的。」</a:t>
            </a:r>
          </a:p>
          <a:p>
            <a:pPr lvl="1"/>
            <a:r>
              <a:rPr lang="zh-TW" altLang="en-US"/>
              <a:t>在促進員工勇於利用所學的知識方面，組織有下列的幾個重要議題：</a:t>
            </a:r>
          </a:p>
          <a:p>
            <a:pPr lvl="2"/>
            <a:r>
              <a:rPr lang="zh-TW" altLang="en-US"/>
              <a:t>要鼓勵創新冒險、利用新知的文化</a:t>
            </a:r>
          </a:p>
          <a:p>
            <a:pPr lvl="2"/>
            <a:r>
              <a:rPr lang="zh-TW" altLang="en-US"/>
              <a:t>創新失敗及錯誤的處罰問題</a:t>
            </a:r>
          </a:p>
          <a:p>
            <a:pPr lvl="2"/>
            <a:r>
              <a:rPr lang="zh-TW" altLang="en-US"/>
              <a:t>要破除不是此處發明</a:t>
            </a:r>
            <a:r>
              <a:rPr lang="en-US" altLang="zh-TW"/>
              <a:t>(N.I.H.)</a:t>
            </a:r>
            <a:r>
              <a:rPr lang="zh-TW" altLang="en-US"/>
              <a:t>的文化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組織知識管理的主要流程</a:t>
            </a:r>
            <a:r>
              <a:rPr lang="en-US" altLang="zh-TW"/>
              <a:t>(9/10)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zh-TW" altLang="en-US" sz="2000"/>
              <a:t>組織知識的儲存：知識庫的規劃與設計</a:t>
            </a:r>
          </a:p>
          <a:p>
            <a:pPr lvl="1"/>
            <a:r>
              <a:rPr lang="zh-TW" altLang="en-US" sz="2000"/>
              <a:t>知識的選擇與過濾：知識選擇的策略觀點</a:t>
            </a:r>
          </a:p>
          <a:p>
            <a:pPr lvl="2"/>
            <a:r>
              <a:rPr lang="zh-TW" altLang="en-US" sz="2000"/>
              <a:t>支援企業策略目標的知識（策略管理觀點）。</a:t>
            </a:r>
          </a:p>
          <a:p>
            <a:pPr lvl="2"/>
            <a:r>
              <a:rPr lang="zh-TW" altLang="en-US" sz="2000"/>
              <a:t>支援企業核心能力的知識（核心能力觀點）。</a:t>
            </a:r>
          </a:p>
          <a:p>
            <a:pPr lvl="2"/>
            <a:r>
              <a:rPr lang="zh-TW" altLang="en-US" sz="2000"/>
              <a:t>有獨特性、差異性、不可模仿性特點的知識（</a:t>
            </a:r>
            <a:r>
              <a:rPr lang="en-US" altLang="zh-TW" sz="2000"/>
              <a:t>RBV</a:t>
            </a:r>
            <a:r>
              <a:rPr lang="zh-TW" altLang="en-US" sz="2000"/>
              <a:t>觀點）。</a:t>
            </a:r>
          </a:p>
          <a:p>
            <a:pPr lvl="2"/>
            <a:r>
              <a:rPr lang="zh-TW" altLang="en-US" sz="2000"/>
              <a:t>附加價值高能形成競爭優勢的知識（競爭優勢觀點）。</a:t>
            </a:r>
          </a:p>
          <a:p>
            <a:pPr lvl="2"/>
            <a:r>
              <a:rPr lang="zh-TW" altLang="en-US" sz="2000"/>
              <a:t>具有創新性與未來潛力的知識（創新理論觀點）。</a:t>
            </a:r>
          </a:p>
          <a:p>
            <a:pPr lvl="1"/>
            <a:r>
              <a:rPr lang="zh-TW" altLang="en-US" sz="2000"/>
              <a:t>知識的加工提煉</a:t>
            </a:r>
          </a:p>
          <a:p>
            <a:pPr lvl="2"/>
            <a:r>
              <a:rPr lang="zh-TW" altLang="en-US" sz="2000"/>
              <a:t>需要對這些初步知識進行清洗、標示、索引、排序、標準化、整合、重新分類與註解等加工提煉的工作。如此才能提升所獲取的知識的品質。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組織知識管理的主要流程</a:t>
            </a:r>
            <a:r>
              <a:rPr lang="en-US" altLang="zh-TW"/>
              <a:t>(10/10)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1">
              <a:lnSpc>
                <a:spcPct val="110000"/>
              </a:lnSpc>
            </a:pPr>
            <a:r>
              <a:rPr lang="zh-TW" altLang="en-US" sz="2000"/>
              <a:t>知識的儲存與擷取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此步驟主要是將加工提煉過的知識以適當的結構，儲存在適當的媒介中，並設計多元化的索引或分類目錄來讓使用者方便地擷取，來提升員工易用性認知。</a:t>
            </a:r>
          </a:p>
          <a:p>
            <a:pPr lvl="1">
              <a:lnSpc>
                <a:spcPct val="110000"/>
              </a:lnSpc>
            </a:pPr>
            <a:r>
              <a:rPr lang="zh-TW" altLang="en-US" sz="2000"/>
              <a:t>知識的更新與重整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知識必須根據不同知識的特性，定期或不定期地從事更新、重新分類、淘汰、補強的工作，以維持知識庫的時效性。</a:t>
            </a:r>
          </a:p>
          <a:p>
            <a:pPr lvl="1">
              <a:lnSpc>
                <a:spcPct val="110000"/>
              </a:lnSpc>
            </a:pPr>
            <a:r>
              <a:rPr lang="en-US" altLang="zh-TW" sz="2000"/>
              <a:t>MIS</a:t>
            </a:r>
            <a:r>
              <a:rPr lang="zh-TW" altLang="en-US" sz="2000"/>
              <a:t>的意涵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知識保存最終的目的在於一定要讓使用者可方便、節省心力地擷取到正確、容易瞭解、清楚、簡潔的知識。根據</a:t>
            </a:r>
            <a:r>
              <a:rPr lang="en-US" altLang="zh-TW" sz="2000"/>
              <a:t>TAM</a:t>
            </a:r>
            <a:r>
              <a:rPr lang="zh-TW" altLang="en-US" sz="2000"/>
              <a:t>理論，「不容易使用」、「不認為有用」的</a:t>
            </a:r>
            <a:r>
              <a:rPr lang="en-US" altLang="zh-TW" sz="2000"/>
              <a:t>IS</a:t>
            </a:r>
            <a:r>
              <a:rPr lang="zh-TW" altLang="en-US" sz="2000"/>
              <a:t>是不會有人使用的。此外，上述的步驟也就是一個組織規劃與設計</a:t>
            </a:r>
            <a:r>
              <a:rPr lang="en-US" altLang="zh-TW" sz="2000"/>
              <a:t>KM</a:t>
            </a:r>
            <a:r>
              <a:rPr lang="zh-TW" altLang="en-US" sz="2000"/>
              <a:t>中最核心的架構：「知識庫」的流程與要點。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圖</a:t>
            </a:r>
            <a:r>
              <a:rPr lang="en-US" altLang="zh-TW"/>
              <a:t>11-3 </a:t>
            </a:r>
            <a:r>
              <a:rPr lang="zh-TW" altLang="en-US"/>
              <a:t>組織知識儲存包含的主要步驟</a:t>
            </a:r>
          </a:p>
        </p:txBody>
      </p:sp>
      <p:pic>
        <p:nvPicPr>
          <p:cNvPr id="78854" name="Picture 6" descr="F11-0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272" y="1314450"/>
            <a:ext cx="2583856" cy="32797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組織知識管理的主要科技</a:t>
            </a:r>
            <a:r>
              <a:rPr lang="en-US" altLang="zh-TW"/>
              <a:t>(1/9)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10000"/>
              </a:lnSpc>
            </a:pPr>
            <a:r>
              <a:rPr lang="zh-TW" altLang="en-US" sz="2000"/>
              <a:t>支援</a:t>
            </a:r>
            <a:r>
              <a:rPr lang="en-US" altLang="zh-TW" sz="2000"/>
              <a:t>KM</a:t>
            </a:r>
            <a:r>
              <a:rPr lang="zh-TW" altLang="en-US" sz="2000"/>
              <a:t>的資訊科技架構與分類</a:t>
            </a:r>
          </a:p>
          <a:p>
            <a:pPr lvl="1">
              <a:lnSpc>
                <a:spcPct val="110000"/>
              </a:lnSpc>
            </a:pPr>
            <a:r>
              <a:rPr lang="zh-TW" altLang="en-US" sz="2000"/>
              <a:t>支援組織整體的知識管理系統</a:t>
            </a:r>
            <a:r>
              <a:rPr lang="en-US" altLang="zh-TW" sz="2000"/>
              <a:t>(KMS)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此方面的</a:t>
            </a:r>
            <a:r>
              <a:rPr lang="en-US" altLang="zh-TW" sz="2000"/>
              <a:t>IT</a:t>
            </a:r>
            <a:r>
              <a:rPr lang="zh-TW" altLang="en-US" sz="2000"/>
              <a:t>其主要目的在支援組織整體的知識資源，而非支援個人的知識創造，</a:t>
            </a:r>
            <a:r>
              <a:rPr lang="en-US" altLang="zh-TW" sz="2000"/>
              <a:t>KMS</a:t>
            </a:r>
            <a:r>
              <a:rPr lang="zh-TW" altLang="en-US" sz="2000"/>
              <a:t>可由兩個角度來瞭解，一個是將其以支援不同的知識結構來分；另一個角度則是以支援不同</a:t>
            </a:r>
            <a:r>
              <a:rPr lang="en-US" altLang="zh-TW" sz="2000"/>
              <a:t>KM</a:t>
            </a:r>
            <a:r>
              <a:rPr lang="zh-TW" altLang="en-US" sz="2000"/>
              <a:t>的流程來分析與瞭解</a:t>
            </a:r>
            <a:r>
              <a:rPr lang="en-US" altLang="zh-TW" sz="2000"/>
              <a:t>KMS</a:t>
            </a:r>
            <a:r>
              <a:rPr lang="zh-TW" altLang="en-US" sz="2000"/>
              <a:t>。</a:t>
            </a:r>
          </a:p>
          <a:p>
            <a:pPr lvl="1">
              <a:lnSpc>
                <a:spcPct val="110000"/>
              </a:lnSpc>
            </a:pPr>
            <a:r>
              <a:rPr lang="zh-TW" altLang="en-US" sz="2000"/>
              <a:t>支援知識工作者創造知識的知識工作者系統</a:t>
            </a:r>
            <a:r>
              <a:rPr lang="en-US" altLang="zh-TW" sz="2000"/>
              <a:t>(KWS)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此方面的</a:t>
            </a:r>
            <a:r>
              <a:rPr lang="en-US" altLang="zh-TW" sz="2000"/>
              <a:t>IT</a:t>
            </a:r>
            <a:r>
              <a:rPr lang="zh-TW" altLang="en-US" sz="2000"/>
              <a:t>主要是在支援知識工作者的知識創造與獲取，例如：利用</a:t>
            </a:r>
            <a:r>
              <a:rPr lang="en-US" altLang="zh-TW" sz="2000"/>
              <a:t>CAD</a:t>
            </a:r>
            <a:r>
              <a:rPr lang="zh-TW" altLang="en-US" sz="2000"/>
              <a:t>來支援產品設計師，以提高其知識創新的效率</a:t>
            </a:r>
          </a:p>
          <a:p>
            <a:pPr lvl="1">
              <a:lnSpc>
                <a:spcPct val="110000"/>
              </a:lnSpc>
            </a:pPr>
            <a:r>
              <a:rPr lang="zh-TW" altLang="en-US" sz="2000"/>
              <a:t>支援知識的獲取、發掘、儲存與執行的智慧型技術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此方面的</a:t>
            </a:r>
            <a:r>
              <a:rPr lang="en-US" altLang="zh-TW" sz="2000"/>
              <a:t>IT</a:t>
            </a:r>
            <a:r>
              <a:rPr lang="zh-TW" altLang="en-US" sz="2000"/>
              <a:t>指的是內嵌有人類智慧的</a:t>
            </a:r>
            <a:r>
              <a:rPr lang="en-US" altLang="zh-TW" sz="2000"/>
              <a:t>IT</a:t>
            </a:r>
            <a:r>
              <a:rPr lang="zh-TW" altLang="en-US" sz="2000"/>
              <a:t>，例如：類神經網路用來發掘新知識；專家系統用來獲取、儲存知識；而智慧代理人用來執行人類的智慧等。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圖</a:t>
            </a:r>
            <a:r>
              <a:rPr lang="en-US" altLang="zh-TW"/>
              <a:t>11-4 </a:t>
            </a:r>
            <a:r>
              <a:rPr lang="zh-TW" altLang="en-US"/>
              <a:t>支援</a:t>
            </a:r>
            <a:r>
              <a:rPr lang="en-US" altLang="zh-TW"/>
              <a:t>KM</a:t>
            </a:r>
            <a:r>
              <a:rPr lang="zh-TW" altLang="en-US"/>
              <a:t>的</a:t>
            </a:r>
            <a:r>
              <a:rPr lang="en-US" altLang="zh-TW"/>
              <a:t>IT</a:t>
            </a:r>
            <a:r>
              <a:rPr lang="zh-TW" altLang="en-US"/>
              <a:t>分類</a:t>
            </a:r>
          </a:p>
        </p:txBody>
      </p:sp>
      <p:pic>
        <p:nvPicPr>
          <p:cNvPr id="36870" name="Picture 6" descr="F11-0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914" y="1314450"/>
            <a:ext cx="5960571" cy="32797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組織知識管理的主要科技</a:t>
            </a:r>
            <a:r>
              <a:rPr lang="en-US" altLang="zh-TW"/>
              <a:t>(2/9)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/>
              <a:t>支援不同知識結構的</a:t>
            </a:r>
            <a:r>
              <a:rPr lang="en-US" altLang="zh-TW"/>
              <a:t>IT</a:t>
            </a:r>
          </a:p>
          <a:p>
            <a:endParaRPr lang="en-US" altLang="zh-TW"/>
          </a:p>
        </p:txBody>
      </p:sp>
      <p:pic>
        <p:nvPicPr>
          <p:cNvPr id="35846" name="Picture 6" descr="F11-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1545431"/>
            <a:ext cx="67437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組織知識管理的主要科技</a:t>
            </a:r>
            <a:r>
              <a:rPr lang="en-US" altLang="zh-TW"/>
              <a:t>(3/9)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TW" altLang="en-US"/>
              <a:t>結構化知識系統</a:t>
            </a:r>
            <a:r>
              <a:rPr lang="en-US" altLang="zh-TW"/>
              <a:t>(SKS)</a:t>
            </a:r>
          </a:p>
          <a:p>
            <a:pPr lvl="1"/>
            <a:r>
              <a:rPr lang="zh-TW" altLang="en-US"/>
              <a:t>指的是支援有標準格式</a:t>
            </a:r>
            <a:r>
              <a:rPr lang="en-US" altLang="zh-TW"/>
              <a:t>(Format)</a:t>
            </a:r>
            <a:r>
              <a:rPr lang="zh-TW" altLang="en-US"/>
              <a:t>、結構化、外顯知識的分類、索引、儲存、搜尋的資訊科技謂之。而主要支援</a:t>
            </a:r>
            <a:r>
              <a:rPr lang="en-US" altLang="zh-TW"/>
              <a:t>SKS</a:t>
            </a:r>
            <a:r>
              <a:rPr lang="zh-TW" altLang="en-US"/>
              <a:t>的功能包括搜尋引擎、文件管理系統、知識庫、企業入口網站</a:t>
            </a:r>
            <a:r>
              <a:rPr lang="en-US" altLang="zh-TW"/>
              <a:t>(EIP)</a:t>
            </a:r>
            <a:r>
              <a:rPr lang="zh-TW" altLang="en-US"/>
              <a:t>等支援結構化資訊／知識的</a:t>
            </a:r>
            <a:r>
              <a:rPr lang="en-US" altLang="zh-TW"/>
              <a:t>IT</a:t>
            </a:r>
            <a:r>
              <a:rPr lang="zh-TW" altLang="en-US"/>
              <a:t>。</a:t>
            </a:r>
          </a:p>
          <a:p>
            <a:pPr lvl="1"/>
            <a:r>
              <a:rPr lang="en-US" altLang="zh-TW"/>
              <a:t>SKS</a:t>
            </a:r>
            <a:r>
              <a:rPr lang="zh-TW" altLang="en-US"/>
              <a:t>最核心的工作就是要規劃與設計一個「容易使用」、「容易搜尋」、「分類清楚」、內容正確、具價值、簡潔、易於瞭解的企業「知識庫」。而這個知識庫的規劃與設計的主要步驟：</a:t>
            </a:r>
            <a:r>
              <a:rPr lang="en-US" altLang="zh-TW"/>
              <a:t>(1)</a:t>
            </a:r>
            <a:r>
              <a:rPr lang="zh-TW" altLang="en-US"/>
              <a:t>知識的選擇與過濾；</a:t>
            </a:r>
            <a:r>
              <a:rPr lang="en-US" altLang="zh-TW"/>
              <a:t>(2)</a:t>
            </a:r>
            <a:r>
              <a:rPr lang="zh-TW" altLang="en-US"/>
              <a:t>知識的加工提煉；</a:t>
            </a:r>
            <a:r>
              <a:rPr lang="en-US" altLang="zh-TW"/>
              <a:t>(3)</a:t>
            </a:r>
            <a:r>
              <a:rPr lang="zh-TW" altLang="en-US"/>
              <a:t>知識的儲存與擷取；</a:t>
            </a:r>
            <a:r>
              <a:rPr lang="en-US" altLang="zh-TW"/>
              <a:t>(4)</a:t>
            </a:r>
            <a:r>
              <a:rPr lang="zh-TW" altLang="en-US"/>
              <a:t>知識的更新與重整。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組織知識管理的主要科技</a:t>
            </a:r>
            <a:r>
              <a:rPr lang="en-US" altLang="zh-TW"/>
              <a:t>(4/9)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zh-TW" altLang="en-US" sz="2000"/>
              <a:t>半結構化知識系統</a:t>
            </a:r>
          </a:p>
          <a:p>
            <a:pPr lvl="1"/>
            <a:r>
              <a:rPr lang="zh-TW" altLang="en-US" sz="2000"/>
              <a:t>據估計有</a:t>
            </a:r>
            <a:r>
              <a:rPr lang="en-US" altLang="zh-TW" sz="2000"/>
              <a:t>80%</a:t>
            </a:r>
            <a:r>
              <a:rPr lang="zh-TW" altLang="en-US" sz="2000"/>
              <a:t>的知識儲存在非結構化的文件中，包括會議記錄、商標圖案、備忘錄、留言板、電子簡報檔、</a:t>
            </a:r>
            <a:r>
              <a:rPr lang="en-US" altLang="zh-TW" sz="2000"/>
              <a:t>E-Mail</a:t>
            </a:r>
            <a:r>
              <a:rPr lang="zh-TW" altLang="en-US" sz="2000"/>
              <a:t>、設計藍圖中，這些雖然已經數位化但卻沒有標準格式的所謂半結構化知識，也是公司重要的知識。在此方面有下列幾種主要的</a:t>
            </a:r>
            <a:r>
              <a:rPr lang="en-US" altLang="zh-TW" sz="2000"/>
              <a:t>IT</a:t>
            </a:r>
            <a:r>
              <a:rPr lang="zh-TW" altLang="en-US" sz="2000"/>
              <a:t>技術：</a:t>
            </a:r>
          </a:p>
          <a:p>
            <a:pPr lvl="2"/>
            <a:r>
              <a:rPr lang="zh-TW" altLang="en-US" sz="2000"/>
              <a:t>支援結構文件分類與集群的科技：文件探勘</a:t>
            </a:r>
          </a:p>
          <a:p>
            <a:pPr lvl="3"/>
            <a:r>
              <a:rPr lang="zh-TW" altLang="en-US" sz="2000"/>
              <a:t>文件探勘</a:t>
            </a:r>
            <a:r>
              <a:rPr lang="en-US" altLang="zh-TW" sz="2000"/>
              <a:t>(TM)</a:t>
            </a:r>
            <a:r>
              <a:rPr lang="zh-TW" altLang="en-US" sz="2000"/>
              <a:t>的集群功能在於其能針對各式文件先進行「主要詞句」的抽取（排除形容詞、副詞、介系詞等），並根據詞句出現的位置（標題或內文）、頻率與距離（例如：電子與商務兩個詞是否隔很遠，還是連在一起）給予不同的權重，再根據不同詞句的權重、比率、順序最相同的文件</a:t>
            </a:r>
            <a:r>
              <a:rPr lang="en-US" altLang="zh-TW" sz="2000"/>
              <a:t>Pattern</a:t>
            </a:r>
            <a:r>
              <a:rPr lang="zh-TW" altLang="en-US" sz="2000"/>
              <a:t>來集群。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組織知識管理的主要科技</a:t>
            </a:r>
            <a:r>
              <a:rPr lang="en-US" altLang="zh-TW"/>
              <a:t>(5/9)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2">
              <a:lnSpc>
                <a:spcPct val="110000"/>
              </a:lnSpc>
            </a:pPr>
            <a:r>
              <a:rPr lang="zh-TW" altLang="en-US" sz="2000"/>
              <a:t>支援半結構文件的搜尋工具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文件導向的搜尋</a:t>
            </a:r>
            <a:r>
              <a:rPr lang="en-US" altLang="zh-TW" sz="2000"/>
              <a:t>(Document-Oriented Search)</a:t>
            </a:r>
          </a:p>
          <a:p>
            <a:pPr lvl="4">
              <a:lnSpc>
                <a:spcPct val="110000"/>
              </a:lnSpc>
            </a:pPr>
            <a:r>
              <a:rPr lang="zh-TW" altLang="en-US" sz="2000"/>
              <a:t>此方面主要的工具包括傳統的關鍵字搜尋、全文檢以及目前的搜尋引擎（例如：</a:t>
            </a:r>
            <a:r>
              <a:rPr lang="en-US" altLang="zh-TW" sz="2000"/>
              <a:t>Google</a:t>
            </a:r>
            <a:r>
              <a:rPr lang="zh-TW" altLang="en-US" sz="2000"/>
              <a:t>）依據關鍵字出現的位置、頻率、距離的不同而來判斷其類似度高低而來排列其順序的搜尋等工具。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概念導向的搜尋</a:t>
            </a:r>
            <a:r>
              <a:rPr lang="en-US" altLang="zh-TW" sz="2000"/>
              <a:t>(Concept-Oriented Search)</a:t>
            </a:r>
          </a:p>
          <a:p>
            <a:pPr lvl="4">
              <a:lnSpc>
                <a:spcPct val="110000"/>
              </a:lnSpc>
            </a:pPr>
            <a:r>
              <a:rPr lang="zh-TW" altLang="en-US" sz="2000"/>
              <a:t>由於文件導向搜尋不具備語意的瞭解，因此內容導向的搜尋會包括</a:t>
            </a:r>
            <a:r>
              <a:rPr lang="en-US" altLang="zh-TW" sz="2000"/>
              <a:t>KMS</a:t>
            </a:r>
            <a:r>
              <a:rPr lang="zh-TW" altLang="en-US" sz="2000"/>
              <a:t>的同義字，其主要包含的構成元素，上層歸屬的類別，下層的分類一起呈現出來，讓整個搜尋更有涵蓋性與完整性。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支援</a:t>
            </a:r>
            <a:r>
              <a:rPr lang="en-US" altLang="zh-TW" sz="2000"/>
              <a:t>E-Mail</a:t>
            </a:r>
            <a:r>
              <a:rPr lang="zh-TW" altLang="en-US" sz="2000"/>
              <a:t>的分類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支援半結構的串線的分類工具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組織知識管理的主要科技</a:t>
            </a:r>
            <a:r>
              <a:rPr lang="en-US" altLang="zh-TW"/>
              <a:t>(6/9)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/>
              <a:t>知識網路系統</a:t>
            </a:r>
            <a:r>
              <a:rPr lang="en-US" altLang="zh-TW"/>
              <a:t>(KNS)</a:t>
            </a:r>
          </a:p>
          <a:p>
            <a:pPr lvl="1"/>
            <a:r>
              <a:rPr lang="zh-TW" altLang="en-US"/>
              <a:t>此方面的系統主要在支援員工間內隱知識的分享、討論與腦力激盪，注重的是人與人之間的知識交流而不是文件的儲存與搜尋，此系統的基本功能是在提供員工能針對一個問題，透過「專家黃頁」或「知識地圖」找到相關領域的專家，可以透過</a:t>
            </a:r>
            <a:r>
              <a:rPr lang="en-US" altLang="zh-TW"/>
              <a:t>E-Mail</a:t>
            </a:r>
            <a:r>
              <a:rPr lang="zh-TW" altLang="en-US"/>
              <a:t>、</a:t>
            </a:r>
            <a:r>
              <a:rPr lang="en-US" altLang="zh-TW"/>
              <a:t>MSN</a:t>
            </a:r>
            <a:r>
              <a:rPr lang="zh-TW" altLang="en-US"/>
              <a:t>來彼此溝通，並能在線上進行集體討論、分享知識或者是在一個類似線上讀書會的實務社群</a:t>
            </a:r>
            <a:r>
              <a:rPr lang="en-US" altLang="zh-TW"/>
              <a:t>(COP)</a:t>
            </a:r>
            <a:r>
              <a:rPr lang="zh-TW" altLang="en-US"/>
              <a:t>上，大家來互動討論知識。此外</a:t>
            </a:r>
            <a:r>
              <a:rPr lang="en-US" altLang="zh-TW"/>
              <a:t>Web 2.0 </a:t>
            </a:r>
            <a:r>
              <a:rPr lang="zh-TW" altLang="en-US"/>
              <a:t>上的</a:t>
            </a:r>
            <a:r>
              <a:rPr lang="en-US" altLang="zh-TW"/>
              <a:t>Wiki</a:t>
            </a:r>
            <a:r>
              <a:rPr lang="zh-TW" altLang="en-US"/>
              <a:t>、</a:t>
            </a:r>
            <a:r>
              <a:rPr lang="en-US" altLang="zh-TW"/>
              <a:t>Blog</a:t>
            </a:r>
            <a:r>
              <a:rPr lang="zh-TW" altLang="en-US"/>
              <a:t>也都是在支援社會網路及知識的聯絡與溝通。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組織知識管理的主要科技</a:t>
            </a:r>
            <a:r>
              <a:rPr lang="en-US" altLang="zh-TW"/>
              <a:t>(7/9)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/>
              <a:t>企業入口網站</a:t>
            </a:r>
            <a:r>
              <a:rPr lang="en-US" altLang="zh-TW"/>
              <a:t>(EIP) </a:t>
            </a:r>
          </a:p>
          <a:p>
            <a:pPr lvl="1"/>
            <a:r>
              <a:rPr lang="en-US" altLang="zh-TW"/>
              <a:t>EIP</a:t>
            </a:r>
            <a:r>
              <a:rPr lang="zh-TW" altLang="en-US"/>
              <a:t>由於其先天設計的功能剛好能支援上述</a:t>
            </a:r>
            <a:r>
              <a:rPr lang="en-US" altLang="zh-TW"/>
              <a:t>KM</a:t>
            </a:r>
            <a:r>
              <a:rPr lang="zh-TW" altLang="en-US"/>
              <a:t>的各種結構與功能，因此，其先天上就是一個整合的</a:t>
            </a:r>
            <a:r>
              <a:rPr lang="en-US" altLang="zh-TW"/>
              <a:t>KMS</a:t>
            </a:r>
            <a:r>
              <a:rPr lang="zh-TW" altLang="en-US"/>
              <a:t>。</a:t>
            </a:r>
          </a:p>
          <a:p>
            <a:pPr lvl="1"/>
            <a:r>
              <a:rPr lang="zh-TW" altLang="en-US"/>
              <a:t>何謂</a:t>
            </a:r>
            <a:r>
              <a:rPr lang="en-US" altLang="zh-TW"/>
              <a:t>EIP</a:t>
            </a:r>
          </a:p>
          <a:p>
            <a:pPr lvl="2"/>
            <a:r>
              <a:rPr lang="en-US" altLang="zh-TW"/>
              <a:t>EIP</a:t>
            </a:r>
            <a:r>
              <a:rPr lang="zh-TW" altLang="en-US"/>
              <a:t>是「企業為了支援整體的運作，整合了企業內外部各種結構與非結構、靜態與動態的資訊與知識，利用單一的</a:t>
            </a:r>
            <a:r>
              <a:rPr lang="en-US" altLang="zh-TW"/>
              <a:t>Web</a:t>
            </a:r>
            <a:r>
              <a:rPr lang="zh-TW" altLang="en-US"/>
              <a:t>介面，並以個人化的需求來呈現的一種網站設計謂之。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組織知識管理的主要科技</a:t>
            </a:r>
            <a:r>
              <a:rPr lang="en-US" altLang="zh-TW"/>
              <a:t>(8/9)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1">
              <a:lnSpc>
                <a:spcPct val="110000"/>
              </a:lnSpc>
            </a:pPr>
            <a:r>
              <a:rPr lang="en-US" altLang="zh-TW" sz="2000"/>
              <a:t>EIP</a:t>
            </a:r>
            <a:r>
              <a:rPr lang="zh-TW" altLang="en-US" sz="2000"/>
              <a:t>的主要功能與目的</a:t>
            </a:r>
          </a:p>
          <a:p>
            <a:pPr lvl="2">
              <a:lnSpc>
                <a:spcPct val="110000"/>
              </a:lnSpc>
            </a:pPr>
            <a:r>
              <a:rPr lang="en-US" altLang="zh-TW" sz="2000"/>
              <a:t>EIP</a:t>
            </a:r>
            <a:r>
              <a:rPr lang="zh-TW" altLang="en-US" sz="2000"/>
              <a:t>的主要功能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資訊搜尋功能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內容管理功能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企業智慧功能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協同合作功能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個人化功能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工作流程管理功能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資訊管理與安全機制功能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出版與訂閱功能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由以上八種功能可見，</a:t>
            </a:r>
            <a:r>
              <a:rPr lang="en-US" altLang="zh-TW" sz="2000"/>
              <a:t>EIP</a:t>
            </a:r>
            <a:r>
              <a:rPr lang="zh-TW" altLang="en-US" sz="2000"/>
              <a:t>涵蓋了上述結構化、半結構化、非結構化的三種</a:t>
            </a:r>
            <a:r>
              <a:rPr lang="en-US" altLang="zh-TW" sz="2000"/>
              <a:t>KMS</a:t>
            </a:r>
            <a:r>
              <a:rPr lang="zh-TW" altLang="en-US" sz="2000"/>
              <a:t>。因此，</a:t>
            </a:r>
            <a:r>
              <a:rPr lang="en-US" altLang="zh-TW" sz="2000"/>
              <a:t>EIP</a:t>
            </a:r>
            <a:r>
              <a:rPr lang="zh-TW" altLang="en-US" sz="2000"/>
              <a:t>後來亦被稱為企業知識入口網站</a:t>
            </a:r>
            <a:r>
              <a:rPr lang="en-US" altLang="zh-TW" sz="2000"/>
              <a:t>(EKP)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組織知識管理的主要科技</a:t>
            </a:r>
            <a:r>
              <a:rPr lang="en-US" altLang="zh-TW"/>
              <a:t>(9/9)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/>
              <a:t>知識工作者系統</a:t>
            </a:r>
            <a:r>
              <a:rPr lang="en-US" altLang="zh-TW"/>
              <a:t>(KWS)</a:t>
            </a:r>
          </a:p>
          <a:p>
            <a:pPr lvl="1"/>
            <a:r>
              <a:rPr lang="zh-TW" altLang="en-US"/>
              <a:t>指的是利用</a:t>
            </a:r>
            <a:r>
              <a:rPr lang="en-US" altLang="zh-TW"/>
              <a:t>IT</a:t>
            </a:r>
            <a:r>
              <a:rPr lang="zh-TW" altLang="en-US"/>
              <a:t>的科技來協助知識工作者更容易、更有效、更省力的來「創造新知識」。這些主要的工具包括支援</a:t>
            </a:r>
            <a:r>
              <a:rPr lang="en-US" altLang="zh-TW"/>
              <a:t>R&amp;D</a:t>
            </a:r>
            <a:r>
              <a:rPr lang="zh-TW" altLang="en-US"/>
              <a:t>的</a:t>
            </a:r>
            <a:r>
              <a:rPr lang="en-US" altLang="zh-TW"/>
              <a:t>CAD</a:t>
            </a:r>
            <a:r>
              <a:rPr lang="zh-TW" altLang="en-US"/>
              <a:t>系統、虛擬實境系統</a:t>
            </a:r>
            <a:r>
              <a:rPr lang="en-US" altLang="zh-TW"/>
              <a:t>(VRS)</a:t>
            </a:r>
            <a:r>
              <a:rPr lang="zh-TW" altLang="en-US"/>
              <a:t>、支援系統分析時的</a:t>
            </a:r>
            <a:r>
              <a:rPr lang="en-US" altLang="zh-TW"/>
              <a:t>CASE</a:t>
            </a:r>
            <a:r>
              <a:rPr lang="zh-TW" altLang="en-US"/>
              <a:t>、支援理財專員的投資組合模擬系統等。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智慧型的科技</a:t>
            </a:r>
            <a:r>
              <a:rPr lang="en-US" altLang="zh-TW"/>
              <a:t>(1/10)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/>
              <a:t>主要包括可以擷取、儲存、傳遞知識的專家系統，可以自我機器學習、創造、發現新知識的類神經網路系統，可儲存案例，並利用類型比對的方式來提供解決方案的案例推理系統</a:t>
            </a:r>
            <a:r>
              <a:rPr lang="en-US" altLang="zh-TW"/>
              <a:t>(CBR)</a:t>
            </a:r>
            <a:r>
              <a:rPr lang="zh-TW" altLang="en-US"/>
              <a:t>，以及可以自動執行智慧型工作的智慧代理人</a:t>
            </a:r>
            <a:r>
              <a:rPr lang="en-US" altLang="zh-TW"/>
              <a:t>(IA)</a:t>
            </a:r>
            <a:r>
              <a:rPr lang="zh-TW" altLang="en-US"/>
              <a:t>，這些系統都有一個共通點，就是將人類的智慧內嵌入資訊系統中，是屬於人工智慧</a:t>
            </a:r>
            <a:r>
              <a:rPr lang="en-US" altLang="zh-TW"/>
              <a:t>(AI)</a:t>
            </a:r>
            <a:r>
              <a:rPr lang="zh-TW" altLang="en-US"/>
              <a:t>的範圍，以下將逐一說明。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智慧型的科技</a:t>
            </a:r>
            <a:r>
              <a:rPr lang="en-US" altLang="zh-TW"/>
              <a:t>(2/10)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/>
              <a:t>專家系統</a:t>
            </a:r>
          </a:p>
          <a:p>
            <a:pPr lvl="1"/>
            <a:r>
              <a:rPr lang="en-US" altLang="zh-TW"/>
              <a:t>ES</a:t>
            </a:r>
            <a:r>
              <a:rPr lang="zh-TW" altLang="en-US"/>
              <a:t>的基本概念</a:t>
            </a:r>
          </a:p>
          <a:p>
            <a:pPr lvl="2"/>
            <a:r>
              <a:rPr lang="zh-TW" altLang="en-US"/>
              <a:t>即將某個特定領域內人類專家內隱的專門知識</a:t>
            </a:r>
            <a:r>
              <a:rPr lang="en-US" altLang="zh-TW"/>
              <a:t>(Expertise)</a:t>
            </a:r>
            <a:r>
              <a:rPr lang="zh-TW" altLang="en-US"/>
              <a:t>以經驗法則</a:t>
            </a:r>
            <a:r>
              <a:rPr lang="en-US" altLang="zh-TW"/>
              <a:t>(Rule)</a:t>
            </a:r>
            <a:r>
              <a:rPr lang="zh-TW" altLang="en-US"/>
              <a:t>或其他表達方式存放在電腦的知識庫，再經由系統內推理引擎</a:t>
            </a:r>
            <a:r>
              <a:rPr lang="en-US" altLang="zh-TW"/>
              <a:t>(Inference Engine)</a:t>
            </a:r>
            <a:r>
              <a:rPr lang="zh-TW" altLang="en-US"/>
              <a:t>的推理作用來提供專家的意見，或指導使用者解決問題。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智慧型的科技</a:t>
            </a:r>
            <a:r>
              <a:rPr lang="en-US" altLang="zh-TW"/>
              <a:t>(3/10)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altLang="zh-TW"/>
              <a:t>ES</a:t>
            </a:r>
            <a:r>
              <a:rPr lang="zh-TW" altLang="en-US"/>
              <a:t>的系統架構</a:t>
            </a:r>
          </a:p>
          <a:p>
            <a:endParaRPr lang="en-US" altLang="zh-TW"/>
          </a:p>
        </p:txBody>
      </p:sp>
      <p:pic>
        <p:nvPicPr>
          <p:cNvPr id="79877" name="Picture 5" descr="F11-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914" y="1707356"/>
            <a:ext cx="5972175" cy="217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智慧型的科技</a:t>
            </a:r>
            <a:r>
              <a:rPr lang="en-US" altLang="zh-TW"/>
              <a:t>(4/10)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1"/>
            <a:r>
              <a:rPr lang="zh-TW" altLang="en-US" sz="2000"/>
              <a:t>推理引擎</a:t>
            </a:r>
            <a:r>
              <a:rPr lang="en-US" altLang="zh-TW" sz="2000"/>
              <a:t>(Inference Engine)</a:t>
            </a:r>
            <a:r>
              <a:rPr lang="zh-TW" altLang="en-US" sz="2000"/>
              <a:t>：專家系統內根據事實的輸入，用來啟動法則最終獲得結果的軟體系統，可分為前向推理</a:t>
            </a:r>
            <a:r>
              <a:rPr lang="en-US" altLang="zh-TW" sz="2000"/>
              <a:t>(Forward Chaining)</a:t>
            </a:r>
            <a:r>
              <a:rPr lang="zh-TW" altLang="en-US" sz="2000"/>
              <a:t>與逆向推理</a:t>
            </a:r>
            <a:r>
              <a:rPr lang="en-US" altLang="zh-TW" sz="2000"/>
              <a:t>(Backward Chaining)</a:t>
            </a:r>
            <a:r>
              <a:rPr lang="zh-TW" altLang="en-US" sz="2000"/>
              <a:t>，前者由輸入的事實往前啟動法則，後者藉由目標往後尋求支持的事實。</a:t>
            </a:r>
          </a:p>
          <a:p>
            <a:pPr lvl="2"/>
            <a:r>
              <a:rPr lang="zh-TW" altLang="en-US" sz="2000"/>
              <a:t>前向推理：</a:t>
            </a:r>
            <a:r>
              <a:rPr lang="en-US" altLang="zh-TW" sz="2000"/>
              <a:t>ES</a:t>
            </a:r>
            <a:r>
              <a:rPr lang="zh-TW" altLang="en-US" sz="2000"/>
              <a:t>利用使用者所輸入的資訊，而不斷的向前擊發</a:t>
            </a:r>
            <a:r>
              <a:rPr lang="en-US" altLang="zh-TW" sz="2000"/>
              <a:t>(Fire)</a:t>
            </a:r>
            <a:r>
              <a:rPr lang="zh-TW" altLang="en-US" sz="2000"/>
              <a:t>可適用的法則，直到最終達到結論為止。</a:t>
            </a:r>
          </a:p>
          <a:p>
            <a:pPr lvl="2"/>
            <a:r>
              <a:rPr lang="zh-TW" altLang="en-US" sz="2000"/>
              <a:t>逆向推理：此法與上法相反，</a:t>
            </a:r>
            <a:r>
              <a:rPr lang="en-US" altLang="zh-TW" sz="2000"/>
              <a:t>ES</a:t>
            </a:r>
            <a:r>
              <a:rPr lang="zh-TW" altLang="en-US" sz="2000"/>
              <a:t>針對少數幾個可能的結果，先測試某一個結論（例如會破產），然後詢問使用者問題，來確定此結論，前提是否存在？能否成立？，如果成立則繼續往左推進，直到所有需要的前提都成立，而確定此結論的正確性，如果不成立則選擇另外一個路線再往左逆向測試。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圖</a:t>
            </a:r>
            <a:r>
              <a:rPr lang="en-US" altLang="zh-TW"/>
              <a:t>11-7 </a:t>
            </a:r>
            <a:r>
              <a:rPr lang="zh-TW" altLang="en-US"/>
              <a:t>專家系統的法則與推理</a:t>
            </a:r>
          </a:p>
        </p:txBody>
      </p:sp>
      <p:pic>
        <p:nvPicPr>
          <p:cNvPr id="53254" name="Picture 6" descr="F11-0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775" y="1314450"/>
            <a:ext cx="6040850" cy="32797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智慧型的科技</a:t>
            </a:r>
            <a:r>
              <a:rPr lang="en-US" altLang="zh-TW"/>
              <a:t>(5/10)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</a:pPr>
            <a:r>
              <a:rPr lang="zh-TW" altLang="en-US" sz="2000"/>
              <a:t>案例推理系統</a:t>
            </a:r>
            <a:r>
              <a:rPr lang="en-US" altLang="zh-TW" sz="2000"/>
              <a:t>(CBR)</a:t>
            </a:r>
          </a:p>
          <a:p>
            <a:pPr lvl="1">
              <a:lnSpc>
                <a:spcPct val="110000"/>
              </a:lnSpc>
            </a:pPr>
            <a:r>
              <a:rPr lang="en-US" altLang="zh-TW" sz="2000"/>
              <a:t>CBR</a:t>
            </a:r>
            <a:r>
              <a:rPr lang="zh-TW" altLang="en-US" sz="2000"/>
              <a:t>的基本概念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指的是以電子化的方式將組織過去發生過的許多案例的過程、問題、解決方案，儲存在案例庫</a:t>
            </a:r>
            <a:r>
              <a:rPr lang="en-US" altLang="zh-TW" sz="2000"/>
              <a:t>(Case Base)</a:t>
            </a:r>
            <a:r>
              <a:rPr lang="zh-TW" altLang="en-US" sz="2000"/>
              <a:t>中，並設計許多屬性</a:t>
            </a:r>
            <a:r>
              <a:rPr lang="en-US" altLang="zh-TW" sz="2000"/>
              <a:t>(Attribute)</a:t>
            </a:r>
            <a:r>
              <a:rPr lang="zh-TW" altLang="en-US" sz="2000"/>
              <a:t>來區分其特質（例如系統規模、支援功能、專案預算、客戶特性、所使用的技術、主要發生的問題等），然而當有新的問題發生時，使用者輸入各種屬性後，系統內的搜尋引擎，便會去找到屬性最相似的過去案例，並提供最佳解決方案。又或者法官可根據各種不同案例的特色，在</a:t>
            </a:r>
            <a:r>
              <a:rPr lang="en-US" altLang="zh-TW" sz="2000"/>
              <a:t>CBR</a:t>
            </a:r>
            <a:r>
              <a:rPr lang="zh-TW" altLang="en-US" sz="2000"/>
              <a:t>內搜尋到過去相類似的判例來參考。</a:t>
            </a:r>
          </a:p>
          <a:p>
            <a:pPr lvl="1">
              <a:lnSpc>
                <a:spcPct val="110000"/>
              </a:lnSpc>
            </a:pPr>
            <a:r>
              <a:rPr lang="en-US" altLang="zh-TW" sz="2000"/>
              <a:t>CBR</a:t>
            </a:r>
            <a:r>
              <a:rPr lang="zh-TW" altLang="en-US" sz="2000"/>
              <a:t>對</a:t>
            </a:r>
            <a:r>
              <a:rPr lang="en-US" altLang="zh-TW" sz="2000"/>
              <a:t>KM</a:t>
            </a:r>
            <a:r>
              <a:rPr lang="zh-TW" altLang="en-US" sz="2000"/>
              <a:t>的主要支援功能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重要案例與解決方案知識的儲存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新進人員的訓練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智慧型的科技</a:t>
            </a:r>
            <a:r>
              <a:rPr lang="en-US" altLang="zh-TW"/>
              <a:t>(6/10)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/>
              <a:t>類神經網路系統</a:t>
            </a:r>
            <a:r>
              <a:rPr lang="en-US" altLang="zh-TW"/>
              <a:t>(ANN)</a:t>
            </a:r>
          </a:p>
          <a:p>
            <a:pPr lvl="1"/>
            <a:r>
              <a:rPr lang="en-US" altLang="zh-TW"/>
              <a:t>ANN</a:t>
            </a:r>
            <a:r>
              <a:rPr lang="zh-TW" altLang="en-US"/>
              <a:t>的基本概念與架構</a:t>
            </a:r>
          </a:p>
          <a:p>
            <a:pPr lvl="2"/>
            <a:r>
              <a:rPr lang="zh-TW" altLang="en-US"/>
              <a:t>是一種模擬人類大腦思考過程的資訊科技架構，可透過過去案例的累積，來學習、修正其解決問題的能力。</a:t>
            </a:r>
          </a:p>
        </p:txBody>
      </p:sp>
      <p:pic>
        <p:nvPicPr>
          <p:cNvPr id="55302" name="Picture 6" descr="F11-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214" y="2463403"/>
            <a:ext cx="4473575" cy="228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智慧型的科技</a:t>
            </a:r>
            <a:r>
              <a:rPr lang="en-US" altLang="zh-TW"/>
              <a:t>(7/10)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1">
              <a:lnSpc>
                <a:spcPct val="110000"/>
              </a:lnSpc>
            </a:pPr>
            <a:r>
              <a:rPr lang="en-US" altLang="zh-TW" sz="2000"/>
              <a:t>ANN</a:t>
            </a:r>
            <a:r>
              <a:rPr lang="zh-TW" altLang="en-US" sz="2000"/>
              <a:t>的架構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其主要模擬人類的大腦架構，其主要特色如下：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由許多類似神經元的處理元件</a:t>
            </a:r>
            <a:r>
              <a:rPr lang="en-US" altLang="zh-TW" sz="2000"/>
              <a:t>(PE)</a:t>
            </a:r>
            <a:r>
              <a:rPr lang="zh-TW" altLang="en-US" sz="2000"/>
              <a:t>所組成的網路。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有一個輸入層、一個輸出層，以及數個隱藏的處理層。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每個</a:t>
            </a:r>
            <a:r>
              <a:rPr lang="en-US" altLang="zh-TW" sz="2000"/>
              <a:t>PE</a:t>
            </a:r>
            <a:r>
              <a:rPr lang="zh-TW" altLang="en-US" sz="2000"/>
              <a:t>節點對另一節點的影響力，視其不同權重而定。</a:t>
            </a:r>
          </a:p>
          <a:p>
            <a:pPr lvl="3">
              <a:lnSpc>
                <a:spcPct val="110000"/>
              </a:lnSpc>
            </a:pPr>
            <a:r>
              <a:rPr lang="en-US" altLang="zh-TW" sz="2000"/>
              <a:t>Input</a:t>
            </a:r>
            <a:r>
              <a:rPr lang="zh-TW" altLang="en-US" sz="2000"/>
              <a:t>代表問題的屬性。</a:t>
            </a:r>
          </a:p>
          <a:p>
            <a:pPr lvl="3">
              <a:lnSpc>
                <a:spcPct val="110000"/>
              </a:lnSpc>
            </a:pPr>
            <a:r>
              <a:rPr lang="en-US" altLang="zh-TW" sz="2000"/>
              <a:t>Input</a:t>
            </a:r>
            <a:r>
              <a:rPr lang="zh-TW" altLang="en-US" sz="2000"/>
              <a:t>必須乘以「權重」，顯示其對下一個</a:t>
            </a:r>
            <a:r>
              <a:rPr lang="en-US" altLang="zh-TW" sz="2000"/>
              <a:t>PE</a:t>
            </a:r>
            <a:r>
              <a:rPr lang="zh-TW" altLang="en-US" sz="2000"/>
              <a:t>影響力的強弱，亦即權重不同，</a:t>
            </a:r>
            <a:r>
              <a:rPr lang="en-US" altLang="zh-TW" sz="2000"/>
              <a:t>Output</a:t>
            </a:r>
            <a:r>
              <a:rPr lang="zh-TW" altLang="en-US" sz="2000"/>
              <a:t>的結果就不同。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由輸入的過去案例，</a:t>
            </a:r>
            <a:r>
              <a:rPr lang="en-US" altLang="zh-TW" sz="2000"/>
              <a:t>ANN</a:t>
            </a:r>
            <a:r>
              <a:rPr lang="zh-TW" altLang="en-US" sz="2000"/>
              <a:t>可依據</a:t>
            </a:r>
            <a:r>
              <a:rPr lang="en-US" altLang="zh-TW" sz="2000"/>
              <a:t>Output</a:t>
            </a:r>
            <a:r>
              <a:rPr lang="zh-TW" altLang="en-US" sz="2000"/>
              <a:t>與</a:t>
            </a:r>
            <a:r>
              <a:rPr lang="en-US" altLang="zh-TW" sz="2000"/>
              <a:t>Input</a:t>
            </a:r>
            <a:r>
              <a:rPr lang="zh-TW" altLang="en-US" sz="2000"/>
              <a:t>特性的關係，決定最好的</a:t>
            </a:r>
            <a:r>
              <a:rPr lang="en-US" altLang="zh-TW" sz="2000"/>
              <a:t>ANN</a:t>
            </a:r>
            <a:r>
              <a:rPr lang="zh-TW" altLang="en-US" sz="2000"/>
              <a:t>結構與各路徑的權重，亦即所謂的機器學習。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要判斷的新案例輸入後，</a:t>
            </a:r>
            <a:r>
              <a:rPr lang="en-US" altLang="zh-TW" sz="2000"/>
              <a:t>ANN</a:t>
            </a:r>
            <a:r>
              <a:rPr lang="zh-TW" altLang="en-US" sz="2000"/>
              <a:t>會自動預測出可能結果。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圖</a:t>
            </a:r>
            <a:r>
              <a:rPr lang="en-US" altLang="zh-TW"/>
              <a:t>11-9 ANN</a:t>
            </a:r>
            <a:r>
              <a:rPr lang="zh-TW" altLang="en-US"/>
              <a:t>之應用</a:t>
            </a:r>
          </a:p>
        </p:txBody>
      </p:sp>
      <p:pic>
        <p:nvPicPr>
          <p:cNvPr id="59398" name="Picture 6" descr="F11-09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612" y="1316037"/>
            <a:ext cx="6353175" cy="3276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智慧型的科技</a:t>
            </a:r>
            <a:r>
              <a:rPr lang="en-US" altLang="zh-TW"/>
              <a:t>(8/10)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zh-TW" altLang="en-US"/>
              <a:t>智慧代理人</a:t>
            </a:r>
            <a:r>
              <a:rPr lang="en-US" altLang="zh-TW"/>
              <a:t>(IA)</a:t>
            </a:r>
          </a:p>
          <a:p>
            <a:pPr lvl="1">
              <a:lnSpc>
                <a:spcPct val="110000"/>
              </a:lnSpc>
            </a:pPr>
            <a:r>
              <a:rPr lang="en-US" altLang="zh-TW"/>
              <a:t>IA</a:t>
            </a:r>
            <a:r>
              <a:rPr lang="zh-TW" altLang="en-US"/>
              <a:t>的定義</a:t>
            </a:r>
          </a:p>
          <a:p>
            <a:pPr lvl="2">
              <a:lnSpc>
                <a:spcPct val="110000"/>
              </a:lnSpc>
            </a:pPr>
            <a:r>
              <a:rPr lang="en-US" altLang="zh-TW"/>
              <a:t>IA</a:t>
            </a:r>
            <a:r>
              <a:rPr lang="zh-TW" altLang="en-US"/>
              <a:t>指的是：被設計來幫助主人（使用者）完成某些特定目的及任務的一些軟體程式，其本身具有某種程度的智慧、學習能力、判斷能力，與獨立自主性，其能在不干擾主人的情況下，利用本身所具備的邏輯推理能力來幫主人自動執行某項任務。其別名又叫：</a:t>
            </a:r>
            <a:r>
              <a:rPr lang="en-US" altLang="zh-TW"/>
              <a:t>Software Agent</a:t>
            </a:r>
            <a:r>
              <a:rPr lang="zh-TW" altLang="en-US"/>
              <a:t>、</a:t>
            </a:r>
            <a:r>
              <a:rPr lang="en-US" altLang="zh-TW"/>
              <a:t>Wizard</a:t>
            </a:r>
            <a:r>
              <a:rPr lang="zh-TW" altLang="en-US"/>
              <a:t>、</a:t>
            </a:r>
            <a:r>
              <a:rPr lang="en-US" altLang="zh-TW"/>
              <a:t>Knowbots</a:t>
            </a:r>
            <a:r>
              <a:rPr lang="zh-TW" altLang="en-US"/>
              <a:t>及</a:t>
            </a:r>
            <a:r>
              <a:rPr lang="en-US" altLang="zh-TW"/>
              <a:t>Softbots</a:t>
            </a:r>
            <a:r>
              <a:rPr lang="zh-TW" altLang="en-US"/>
              <a:t>等。</a:t>
            </a:r>
          </a:p>
          <a:p>
            <a:pPr lvl="1">
              <a:lnSpc>
                <a:spcPct val="110000"/>
              </a:lnSpc>
            </a:pPr>
            <a:r>
              <a:rPr lang="en-US" altLang="zh-TW"/>
              <a:t>IA</a:t>
            </a:r>
            <a:r>
              <a:rPr lang="zh-TW" altLang="en-US"/>
              <a:t>支援</a:t>
            </a:r>
            <a:r>
              <a:rPr lang="en-US" altLang="zh-TW"/>
              <a:t>KM</a:t>
            </a:r>
            <a:r>
              <a:rPr lang="zh-TW" altLang="en-US"/>
              <a:t>的主要任務與功能</a:t>
            </a:r>
          </a:p>
          <a:p>
            <a:pPr lvl="2">
              <a:lnSpc>
                <a:spcPct val="110000"/>
              </a:lnSpc>
            </a:pPr>
            <a:r>
              <a:rPr lang="zh-TW" altLang="en-US"/>
              <a:t>資訊與知識的瀏覽與擷取：其可</a:t>
            </a:r>
            <a:r>
              <a:rPr lang="en-US" altLang="zh-TW"/>
              <a:t>Scan</a:t>
            </a:r>
            <a:r>
              <a:rPr lang="zh-TW" altLang="en-US"/>
              <a:t>成千上萬的文件，並將其主題、關鍵字、內容，儲存並附以</a:t>
            </a:r>
            <a:r>
              <a:rPr lang="en-US" altLang="zh-TW"/>
              <a:t>Index</a:t>
            </a:r>
            <a:r>
              <a:rPr lang="zh-TW" altLang="en-US"/>
              <a:t>，讓主人可利用關鍵字搜尋文件，其主要都用在搜尋引擎上。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智慧型的科技</a:t>
            </a:r>
            <a:r>
              <a:rPr lang="en-US" altLang="zh-TW"/>
              <a:t>(9/10)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2"/>
            <a:r>
              <a:rPr lang="zh-TW" altLang="en-US"/>
              <a:t>決策支援與強化員工的知識，例如：</a:t>
            </a:r>
            <a:r>
              <a:rPr lang="en-US" altLang="zh-TW"/>
              <a:t>Workflow &amp; Task Management IA</a:t>
            </a:r>
            <a:r>
              <a:rPr lang="zh-TW" altLang="en-US"/>
              <a:t>：如</a:t>
            </a:r>
            <a:r>
              <a:rPr lang="en-US" altLang="zh-TW"/>
              <a:t>Ginko</a:t>
            </a:r>
            <a:r>
              <a:rPr lang="zh-TW" altLang="en-US"/>
              <a:t>可以觀察、記錄、比較員工工作流程執行的績效，並找出最有效的方式，且當主人執行工作時，會主動建議、提醒最有效的方式。</a:t>
            </a:r>
          </a:p>
          <a:p>
            <a:pPr lvl="2"/>
            <a:r>
              <a:rPr lang="zh-TW" altLang="en-US"/>
              <a:t>儲存重要知識，減少重複費時的作業</a:t>
            </a:r>
          </a:p>
          <a:p>
            <a:pPr lvl="3"/>
            <a:r>
              <a:rPr lang="en-US" altLang="zh-TW"/>
              <a:t>Frequently Asked Questions(FAQ) Agent</a:t>
            </a:r>
          </a:p>
          <a:p>
            <a:pPr lvl="3"/>
            <a:r>
              <a:rPr lang="en-US" altLang="zh-TW"/>
              <a:t>E-Mail Agent </a:t>
            </a:r>
          </a:p>
          <a:p>
            <a:pPr lvl="2"/>
            <a:r>
              <a:rPr lang="en-US" altLang="zh-TW"/>
              <a:t>EC</a:t>
            </a:r>
            <a:r>
              <a:rPr lang="zh-TW" altLang="en-US"/>
              <a:t>的</a:t>
            </a:r>
            <a:r>
              <a:rPr lang="en-US" altLang="zh-TW"/>
              <a:t>IA</a:t>
            </a:r>
          </a:p>
          <a:p>
            <a:pPr lvl="3"/>
            <a:r>
              <a:rPr lang="zh-TW" altLang="en-US"/>
              <a:t>主要包括產品搜尋</a:t>
            </a:r>
            <a:r>
              <a:rPr lang="en-US" altLang="zh-TW"/>
              <a:t>IA</a:t>
            </a:r>
            <a:r>
              <a:rPr lang="zh-TW" altLang="en-US"/>
              <a:t>、比價</a:t>
            </a:r>
            <a:r>
              <a:rPr lang="en-US" altLang="zh-TW"/>
              <a:t>IA</a:t>
            </a:r>
            <a:r>
              <a:rPr lang="zh-TW" altLang="en-US"/>
              <a:t>、協同過濾</a:t>
            </a:r>
            <a:r>
              <a:rPr lang="en-US" altLang="zh-TW"/>
              <a:t>IA</a:t>
            </a:r>
            <a:r>
              <a:rPr lang="zh-TW" altLang="en-US"/>
              <a:t>、拍賣議價</a:t>
            </a:r>
            <a:r>
              <a:rPr lang="en-US" altLang="zh-TW"/>
              <a:t>IA</a:t>
            </a:r>
            <a:r>
              <a:rPr lang="zh-TW" altLang="en-US"/>
              <a:t>、談判</a:t>
            </a:r>
            <a:r>
              <a:rPr lang="en-US" altLang="zh-TW"/>
              <a:t>IA</a:t>
            </a:r>
            <a:r>
              <a:rPr lang="zh-TW" altLang="en-US"/>
              <a:t>等。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智慧型的科技</a:t>
            </a:r>
            <a:r>
              <a:rPr lang="en-US" altLang="zh-TW"/>
              <a:t>(10/10)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/>
              <a:t>整合支援</a:t>
            </a:r>
            <a:r>
              <a:rPr lang="en-US" altLang="zh-TW"/>
              <a:t>KM</a:t>
            </a:r>
            <a:r>
              <a:rPr lang="zh-TW" altLang="en-US"/>
              <a:t>不同流程的</a:t>
            </a:r>
            <a:r>
              <a:rPr lang="en-US" altLang="zh-TW"/>
              <a:t>IT</a:t>
            </a:r>
          </a:p>
          <a:p>
            <a:endParaRPr lang="en-US" altLang="zh-TW"/>
          </a:p>
        </p:txBody>
      </p:sp>
      <p:pic>
        <p:nvPicPr>
          <p:cNvPr id="62470" name="Picture 6" descr="T11-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4" y="1815703"/>
            <a:ext cx="7686675" cy="212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知識管理的策略與關鍵成功因素</a:t>
            </a:r>
            <a:r>
              <a:rPr lang="en-US" altLang="zh-TW"/>
              <a:t>(1/5)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zh-TW" altLang="en-US"/>
              <a:t>編碼化與個人化的</a:t>
            </a:r>
            <a:r>
              <a:rPr lang="en-US" altLang="zh-TW"/>
              <a:t>KM</a:t>
            </a:r>
            <a:r>
              <a:rPr lang="zh-TW" altLang="en-US"/>
              <a:t>策略</a:t>
            </a:r>
          </a:p>
          <a:p>
            <a:pPr lvl="1">
              <a:lnSpc>
                <a:spcPct val="110000"/>
              </a:lnSpc>
            </a:pPr>
            <a:r>
              <a:rPr lang="zh-TW" altLang="en-US"/>
              <a:t>編碼化的</a:t>
            </a:r>
            <a:r>
              <a:rPr lang="en-US" altLang="zh-TW"/>
              <a:t>KM</a:t>
            </a:r>
            <a:r>
              <a:rPr lang="zh-TW" altLang="en-US"/>
              <a:t>策略</a:t>
            </a:r>
            <a:r>
              <a:rPr lang="en-US" altLang="zh-TW"/>
              <a:t>(Codification Approach)</a:t>
            </a:r>
          </a:p>
          <a:p>
            <a:pPr lvl="2">
              <a:lnSpc>
                <a:spcPct val="110000"/>
              </a:lnSpc>
            </a:pPr>
            <a:r>
              <a:rPr lang="zh-TW" altLang="en-US"/>
              <a:t>指的是：當組織面對一再重複發生的客戶問題時，會將</a:t>
            </a:r>
            <a:r>
              <a:rPr lang="en-US" altLang="zh-TW"/>
              <a:t>KM</a:t>
            </a:r>
            <a:r>
              <a:rPr lang="zh-TW" altLang="en-US"/>
              <a:t>的重點放在建立「知識庫」或專家系統，以便記錄及儲存過去的經驗法則等「外顯知識」，供員工及客戶方便快速的使用。 </a:t>
            </a:r>
          </a:p>
          <a:p>
            <a:pPr lvl="1">
              <a:lnSpc>
                <a:spcPct val="110000"/>
              </a:lnSpc>
            </a:pPr>
            <a:r>
              <a:rPr lang="zh-TW" altLang="en-US"/>
              <a:t>個人化的</a:t>
            </a:r>
            <a:r>
              <a:rPr lang="en-US" altLang="zh-TW"/>
              <a:t>KM</a:t>
            </a:r>
            <a:r>
              <a:rPr lang="zh-TW" altLang="en-US"/>
              <a:t>策略</a:t>
            </a:r>
            <a:r>
              <a:rPr lang="en-US" altLang="zh-TW"/>
              <a:t>(Personalization Approach)</a:t>
            </a:r>
          </a:p>
          <a:p>
            <a:pPr lvl="2">
              <a:lnSpc>
                <a:spcPct val="110000"/>
              </a:lnSpc>
            </a:pPr>
            <a:r>
              <a:rPr lang="zh-TW" altLang="en-US"/>
              <a:t>指的是：當組織每次面對是創新、非重複性、獨一的客戶問題時，組織的</a:t>
            </a:r>
            <a:r>
              <a:rPr lang="en-US" altLang="zh-TW"/>
              <a:t>KM</a:t>
            </a:r>
            <a:r>
              <a:rPr lang="zh-TW" altLang="en-US"/>
              <a:t>策略會著重在利用各種方法與工具（例如</a:t>
            </a:r>
            <a:r>
              <a:rPr lang="en-US" altLang="zh-TW"/>
              <a:t>IT</a:t>
            </a:r>
            <a:r>
              <a:rPr lang="zh-TW" altLang="en-US"/>
              <a:t>）來支援員工之間的溝通、互動以達到知識分享及綜效的產生，並以此來支援對客戶問題的解答及服務。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/>
              <a:t>表</a:t>
            </a:r>
            <a:r>
              <a:rPr lang="en-US" altLang="zh-TW"/>
              <a:t>11-3 </a:t>
            </a:r>
            <a:r>
              <a:rPr lang="zh-TW" altLang="en-US"/>
              <a:t>編碼化的</a:t>
            </a:r>
            <a:r>
              <a:rPr lang="en-US" altLang="zh-TW"/>
              <a:t>KM</a:t>
            </a:r>
            <a:r>
              <a:rPr lang="zh-TW" altLang="en-US"/>
              <a:t>策略 </a:t>
            </a:r>
            <a:r>
              <a:rPr lang="en-US" altLang="zh-TW"/>
              <a:t>vs. </a:t>
            </a:r>
            <a:r>
              <a:rPr lang="zh-TW" altLang="en-US"/>
              <a:t>個人化</a:t>
            </a:r>
            <a:r>
              <a:rPr lang="en-US" altLang="zh-TW"/>
              <a:t>KM</a:t>
            </a:r>
            <a:r>
              <a:rPr lang="zh-TW" altLang="en-US"/>
              <a:t>策略</a:t>
            </a:r>
          </a:p>
        </p:txBody>
      </p:sp>
      <p:pic>
        <p:nvPicPr>
          <p:cNvPr id="68614" name="Picture 6" descr="T11-0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495" y="1314450"/>
            <a:ext cx="6153409" cy="32797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知識管理的策略與關鍵成功因素</a:t>
            </a:r>
            <a:r>
              <a:rPr lang="en-US" altLang="zh-TW"/>
              <a:t>(2/5)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1">
              <a:lnSpc>
                <a:spcPct val="110000"/>
              </a:lnSpc>
            </a:pPr>
            <a:r>
              <a:rPr lang="en-US" altLang="zh-TW" sz="2000"/>
              <a:t>MIS</a:t>
            </a:r>
            <a:r>
              <a:rPr lang="zh-TW" altLang="en-US" sz="2000"/>
              <a:t>的引申意涵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環境不同，</a:t>
            </a:r>
            <a:r>
              <a:rPr lang="en-US" altLang="zh-TW" sz="2000"/>
              <a:t>KM</a:t>
            </a:r>
            <a:r>
              <a:rPr lang="zh-TW" altLang="en-US" sz="2000"/>
              <a:t>的策略就應不同</a:t>
            </a:r>
          </a:p>
          <a:p>
            <a:pPr lvl="3">
              <a:lnSpc>
                <a:spcPct val="110000"/>
              </a:lnSpc>
            </a:pPr>
            <a:r>
              <a:rPr lang="en-US" altLang="zh-TW" sz="2000"/>
              <a:t>Hansen</a:t>
            </a:r>
            <a:r>
              <a:rPr lang="zh-TW" altLang="en-US" sz="2000"/>
              <a:t>等學者就建議要</a:t>
            </a:r>
            <a:r>
              <a:rPr lang="en-US" altLang="zh-TW" sz="2000"/>
              <a:t>KM</a:t>
            </a:r>
            <a:r>
              <a:rPr lang="zh-TW" altLang="en-US" sz="2000"/>
              <a:t>策略的選擇要適合自己的策略，適合客戶的期待、適合自己產品的訴求。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兩種策略的比重問題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在此方面有兩派主張，</a:t>
            </a:r>
            <a:r>
              <a:rPr lang="en-US" altLang="zh-TW" sz="2000"/>
              <a:t>Hansen</a:t>
            </a:r>
            <a:r>
              <a:rPr lang="zh-TW" altLang="en-US" sz="2000"/>
              <a:t>主張</a:t>
            </a:r>
            <a:r>
              <a:rPr lang="en-US" altLang="zh-TW" sz="2000"/>
              <a:t>80/20</a:t>
            </a:r>
            <a:r>
              <a:rPr lang="zh-TW" altLang="en-US" sz="2000"/>
              <a:t>的法則，其認為組織支援自己的核心能力要專注，不要想「多就是好」。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相反地，</a:t>
            </a:r>
            <a:r>
              <a:rPr lang="en-US" altLang="zh-TW" sz="2000"/>
              <a:t>Davenport &amp; Prusak(1998)</a:t>
            </a:r>
            <a:r>
              <a:rPr lang="zh-TW" altLang="en-US" sz="2000"/>
              <a:t>則認為</a:t>
            </a:r>
            <a:r>
              <a:rPr lang="en-US" altLang="zh-TW" sz="2000"/>
              <a:t>KM</a:t>
            </a:r>
            <a:r>
              <a:rPr lang="zh-TW" altLang="en-US" sz="2000"/>
              <a:t>要全面性配合，不僅要支援外顯知識的</a:t>
            </a:r>
            <a:r>
              <a:rPr lang="en-US" altLang="zh-TW" sz="2000"/>
              <a:t>KB</a:t>
            </a:r>
            <a:r>
              <a:rPr lang="zh-TW" altLang="en-US" sz="2000"/>
              <a:t>，同時還要支援內隱知識的溝通網路，因為一個組織面對的內外部知識不可能都是內隱，也不可能都是外顯，且兩者都很重要，兩者必須配合「互相補強」來支援，組織內的</a:t>
            </a:r>
            <a:r>
              <a:rPr lang="en-US" altLang="zh-TW" sz="2000"/>
              <a:t>KM</a:t>
            </a:r>
            <a:r>
              <a:rPr lang="zh-TW" altLang="en-US" sz="2000"/>
              <a:t>才能完備。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知識管理的策略與關鍵成功因素</a:t>
            </a:r>
            <a:r>
              <a:rPr lang="en-US" altLang="zh-TW"/>
              <a:t>(3/5)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zh-TW" altLang="en-US" sz="2000"/>
              <a:t>知識管理實施的關鍵成功因素</a:t>
            </a:r>
          </a:p>
          <a:p>
            <a:pPr lvl="1">
              <a:lnSpc>
                <a:spcPct val="110000"/>
              </a:lnSpc>
            </a:pPr>
            <a:r>
              <a:rPr lang="en-US" altLang="zh-TW" sz="2000"/>
              <a:t>KMS</a:t>
            </a:r>
            <a:r>
              <a:rPr lang="zh-TW" altLang="en-US" sz="2000"/>
              <a:t>除了</a:t>
            </a:r>
            <a:r>
              <a:rPr lang="en-US" altLang="zh-TW" sz="2000"/>
              <a:t>IT</a:t>
            </a:r>
            <a:r>
              <a:rPr lang="zh-TW" altLang="en-US" sz="2000"/>
              <a:t>外，文化、組織結構、策略價值、導入過程、高階主管支持、獎勵制度的設計也都會深深的影響</a:t>
            </a:r>
            <a:r>
              <a:rPr lang="en-US" altLang="zh-TW" sz="2000"/>
              <a:t>KM</a:t>
            </a:r>
            <a:r>
              <a:rPr lang="zh-TW" altLang="en-US" sz="2000"/>
              <a:t>引進的成效。</a:t>
            </a:r>
            <a:r>
              <a:rPr lang="en-US" altLang="zh-TW" sz="2000"/>
              <a:t>Davenport &amp; Prusak(1999)</a:t>
            </a:r>
            <a:r>
              <a:rPr lang="zh-TW" altLang="en-US" sz="2000"/>
              <a:t>認為</a:t>
            </a:r>
            <a:r>
              <a:rPr lang="en-US" altLang="zh-TW" sz="2000"/>
              <a:t>KM</a:t>
            </a:r>
            <a:r>
              <a:rPr lang="zh-TW" altLang="en-US" sz="2000"/>
              <a:t>的</a:t>
            </a:r>
            <a:r>
              <a:rPr lang="en-US" altLang="zh-TW" sz="2000"/>
              <a:t>CSF</a:t>
            </a:r>
            <a:r>
              <a:rPr lang="zh-TW" altLang="en-US" sz="2000"/>
              <a:t>有下列九項：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在組織文化方面：要有知識導向的文化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員工對知識要有積極正面的態度 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員工執行各種</a:t>
            </a:r>
            <a:r>
              <a:rPr lang="en-US" altLang="zh-TW" sz="2000"/>
              <a:t>KM</a:t>
            </a:r>
            <a:r>
              <a:rPr lang="zh-TW" altLang="en-US" sz="2000"/>
              <a:t>流程時不能有文化上的障礙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在組織結構與技術方面：要有全面性普及的技術結構與組織結構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若企業具備比較全面性的技術與組織結構，知識管理專案較容易成功，這其中包括</a:t>
            </a:r>
            <a:r>
              <a:rPr lang="en-US" altLang="zh-TW" sz="2000"/>
              <a:t>IT Infrastructure</a:t>
            </a:r>
            <a:r>
              <a:rPr lang="zh-TW" altLang="en-US" sz="2000"/>
              <a:t>。此外組織結構，例如團隊、扁平化組織、網路型組織等（例如</a:t>
            </a:r>
            <a:r>
              <a:rPr lang="en-US" altLang="zh-TW" sz="2000"/>
              <a:t>CKO</a:t>
            </a:r>
            <a:r>
              <a:rPr lang="zh-TW" altLang="en-US" sz="2000"/>
              <a:t>），則都會使</a:t>
            </a:r>
            <a:r>
              <a:rPr lang="en-US" altLang="zh-TW" sz="2000"/>
              <a:t>KM</a:t>
            </a:r>
            <a:r>
              <a:rPr lang="zh-TW" altLang="en-US" sz="2000"/>
              <a:t>較快上軌道。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知識管理的策略與關鍵成功因素</a:t>
            </a:r>
            <a:r>
              <a:rPr lang="en-US" altLang="zh-TW"/>
              <a:t>(4/5)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2">
              <a:lnSpc>
                <a:spcPct val="110000"/>
              </a:lnSpc>
            </a:pPr>
            <a:r>
              <a:rPr lang="zh-TW" altLang="en-US" sz="2000"/>
              <a:t>在績效衡量方面：要與經濟績效及產業價值結合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要能將知識管理與企業的經濟績效結合，才能說服企業來支持知識管理。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在專案管理方面：要具備適度的過程導向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要有適度的步驟與過程管理，但知識管理專案不需要鉅細靡遺詳述每個步驟。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在目標定義方面：要有清楚明確的目的與用語</a:t>
            </a:r>
          </a:p>
          <a:p>
            <a:pPr lvl="3">
              <a:lnSpc>
                <a:spcPct val="110000"/>
              </a:lnSpc>
            </a:pPr>
            <a:r>
              <a:rPr lang="zh-TW" altLang="en-US" sz="2000"/>
              <a:t>企業推動</a:t>
            </a:r>
            <a:r>
              <a:rPr lang="en-US" altLang="zh-TW" sz="2000"/>
              <a:t>KM</a:t>
            </a:r>
            <a:r>
              <a:rPr lang="zh-TW" altLang="en-US" sz="2000"/>
              <a:t>時，要把知識管理的目的，在開始時便界定清楚明確，不要把資料、資訊與知識混淆，其結果會把知識管理專案變成</a:t>
            </a:r>
            <a:r>
              <a:rPr lang="en-US" altLang="zh-TW" sz="2000"/>
              <a:t>DB</a:t>
            </a:r>
            <a:r>
              <a:rPr lang="zh-TW" altLang="en-US" sz="2000"/>
              <a:t>或</a:t>
            </a:r>
            <a:r>
              <a:rPr lang="en-US" altLang="zh-TW" sz="2000"/>
              <a:t>MIS</a:t>
            </a:r>
            <a:r>
              <a:rPr lang="zh-TW" altLang="en-US" sz="2000"/>
              <a:t>專案。</a:t>
            </a:r>
          </a:p>
          <a:p>
            <a:pPr lvl="2">
              <a:lnSpc>
                <a:spcPct val="110000"/>
              </a:lnSpc>
            </a:pPr>
            <a:r>
              <a:rPr lang="zh-TW" altLang="en-US" sz="2000"/>
              <a:t>在酬償制度方面：要有分量的獎勵措施</a:t>
            </a:r>
          </a:p>
          <a:p>
            <a:pPr lvl="3">
              <a:lnSpc>
                <a:spcPct val="110000"/>
              </a:lnSpc>
            </a:pPr>
            <a:r>
              <a:rPr lang="en-US" altLang="zh-TW" sz="2000"/>
              <a:t>KM</a:t>
            </a:r>
            <a:r>
              <a:rPr lang="zh-TW" altLang="en-US" sz="2000"/>
              <a:t>要的獎勵必須具體、實質且明確，否則難以奏效。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知識管理的策略與關鍵成功因素</a:t>
            </a:r>
            <a:r>
              <a:rPr lang="en-US" altLang="zh-TW"/>
              <a:t>(5/5)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2"/>
            <a:r>
              <a:rPr lang="zh-TW" altLang="en-US" sz="2000"/>
              <a:t>在知識儲存方面：要有標準化但有彈性的知識儲存結構</a:t>
            </a:r>
          </a:p>
          <a:p>
            <a:pPr lvl="3"/>
            <a:r>
              <a:rPr lang="zh-TW" altLang="en-US" sz="2000"/>
              <a:t>企業儲存的知識如果太有結構（例如</a:t>
            </a:r>
            <a:r>
              <a:rPr lang="en-US" altLang="zh-TW" sz="2000"/>
              <a:t>DB</a:t>
            </a:r>
            <a:r>
              <a:rPr lang="zh-TW" altLang="en-US" sz="2000"/>
              <a:t>）會因太僵化而很難表示出內隱、非結構、複雜的知識，但也不能完全沒結構。</a:t>
            </a:r>
          </a:p>
          <a:p>
            <a:pPr lvl="2"/>
            <a:r>
              <a:rPr lang="zh-TW" altLang="en-US" sz="2000"/>
              <a:t>在知識移轉方面：要有多重的知識移轉管道</a:t>
            </a:r>
          </a:p>
          <a:p>
            <a:pPr lvl="3"/>
            <a:r>
              <a:rPr lang="zh-TW" altLang="en-US" sz="2000"/>
              <a:t>企業對</a:t>
            </a:r>
            <a:r>
              <a:rPr lang="en-US" altLang="zh-TW" sz="2000"/>
              <a:t>KM</a:t>
            </a:r>
            <a:r>
              <a:rPr lang="zh-TW" altLang="en-US" sz="2000"/>
              <a:t>管道要多重多方面的同時掌握，不僅要支援外顯結構知識，也要支援半結構與非結構知識。</a:t>
            </a:r>
          </a:p>
          <a:p>
            <a:pPr lvl="2"/>
            <a:r>
              <a:rPr lang="zh-TW" altLang="en-US" sz="2000"/>
              <a:t>在管理方面：要有高階主管的支持</a:t>
            </a:r>
          </a:p>
          <a:p>
            <a:pPr lvl="3" algn="l"/>
            <a:r>
              <a:rPr lang="zh-TW" altLang="en-US" sz="2000"/>
              <a:t>企業的高階主管對</a:t>
            </a:r>
            <a:r>
              <a:rPr lang="en-US" altLang="zh-TW" sz="2000"/>
              <a:t>KM</a:t>
            </a:r>
            <a:r>
              <a:rPr lang="zh-TW" altLang="en-US" sz="2000"/>
              <a:t>要明確，清楚地宣示決心形成上行下效的風氣，並為</a:t>
            </a:r>
            <a:r>
              <a:rPr lang="en-US" altLang="zh-TW" sz="2000"/>
              <a:t>KM</a:t>
            </a:r>
            <a:r>
              <a:rPr lang="zh-TW" altLang="en-US" sz="2000"/>
              <a:t>的延續要提供長期的資源支持，且在策略上要決定知識管理的大方向。</a:t>
            </a:r>
            <a:br>
              <a:rPr lang="zh-TW" altLang="en-US" sz="2000"/>
            </a:br>
            <a:endParaRPr lang="zh-TW" altLang="en-US" sz="200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基本">
  <a:themeElements>
    <a:clrScheme name="基本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基本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403</TotalTime>
  <Words>5362</Words>
  <Application>Microsoft Office PowerPoint</Application>
  <PresentationFormat>如螢幕大小 (16:9)</PresentationFormat>
  <Paragraphs>251</Paragraphs>
  <Slides>50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50</vt:i4>
      </vt:variant>
    </vt:vector>
  </HeadingPairs>
  <TitlesOfParts>
    <vt:vector size="57" baseType="lpstr">
      <vt:lpstr>Times New Roman</vt:lpstr>
      <vt:lpstr>新細明體</vt:lpstr>
      <vt:lpstr>華康特粗明體</vt:lpstr>
      <vt:lpstr>Wingdings</vt:lpstr>
      <vt:lpstr>Arial</vt:lpstr>
      <vt:lpstr>標楷體</vt:lpstr>
      <vt:lpstr>基本</vt:lpstr>
      <vt:lpstr>第11章 組織的知識管理與IT</vt:lpstr>
      <vt:lpstr>本章大綱</vt:lpstr>
      <vt:lpstr>知識的基本概念(1/5)</vt:lpstr>
      <vt:lpstr>知識的基本概念(2/5)</vt:lpstr>
      <vt:lpstr>知識的基本概念(3/5)</vt:lpstr>
      <vt:lpstr>知識的基本概念(4/5)</vt:lpstr>
      <vt:lpstr>知識的基本概念(5/5)</vt:lpstr>
      <vt:lpstr>圖11-1 資料、資訊、知識與智慧 的階層性</vt:lpstr>
      <vt:lpstr>組織知識管理的基本概念(1/2)</vt:lpstr>
      <vt:lpstr>組織知識管理的基本概念(2/2)</vt:lpstr>
      <vt:lpstr>組織知識管理的主要流程(1/10)</vt:lpstr>
      <vt:lpstr>組織知識管理的主要流程(2/10)</vt:lpstr>
      <vt:lpstr>組織知識管理的主要流程(3/10)</vt:lpstr>
      <vt:lpstr>組織知識管理的主要流程(4/10)</vt:lpstr>
      <vt:lpstr>組織知識管理的主要流程(5/10)</vt:lpstr>
      <vt:lpstr>組織知識管理的主要流程(6/10)</vt:lpstr>
      <vt:lpstr>圖11-2 內隱與外顯知識的轉換</vt:lpstr>
      <vt:lpstr>組織知識管理的主要流程(7/10)</vt:lpstr>
      <vt:lpstr>組織知識管理的主要流程(8/10)</vt:lpstr>
      <vt:lpstr>組織知識管理的主要流程(9/10)</vt:lpstr>
      <vt:lpstr>組織知識管理的主要流程(10/10)</vt:lpstr>
      <vt:lpstr>圖11-3 組織知識儲存包含的主要步驟</vt:lpstr>
      <vt:lpstr>組織知識管理的主要科技(1/9)</vt:lpstr>
      <vt:lpstr>圖11-4 支援KM的IT分類</vt:lpstr>
      <vt:lpstr>組織知識管理的主要科技(2/9)</vt:lpstr>
      <vt:lpstr>組織知識管理的主要科技(3/9)</vt:lpstr>
      <vt:lpstr>組織知識管理的主要科技(4/9)</vt:lpstr>
      <vt:lpstr>組織知識管理的主要科技(5/9)</vt:lpstr>
      <vt:lpstr>組織知識管理的主要科技(6/9)</vt:lpstr>
      <vt:lpstr>組織知識管理的主要科技(7/9)</vt:lpstr>
      <vt:lpstr>組織知識管理的主要科技(8/9)</vt:lpstr>
      <vt:lpstr>組織知識管理的主要科技(9/9)</vt:lpstr>
      <vt:lpstr>智慧型的科技(1/10)</vt:lpstr>
      <vt:lpstr>智慧型的科技(2/10)</vt:lpstr>
      <vt:lpstr>智慧型的科技(3/10)</vt:lpstr>
      <vt:lpstr>智慧型的科技(4/10)</vt:lpstr>
      <vt:lpstr>圖11-7 專家系統的法則與推理</vt:lpstr>
      <vt:lpstr>智慧型的科技(5/10)</vt:lpstr>
      <vt:lpstr>智慧型的科技(6/10)</vt:lpstr>
      <vt:lpstr>智慧型的科技(7/10)</vt:lpstr>
      <vt:lpstr>圖11-9 ANN之應用</vt:lpstr>
      <vt:lpstr>智慧型的科技(8/10)</vt:lpstr>
      <vt:lpstr>智慧型的科技(9/10)</vt:lpstr>
      <vt:lpstr>智慧型的科技(10/10)</vt:lpstr>
      <vt:lpstr>知識管理的策略與關鍵成功因素(1/5)</vt:lpstr>
      <vt:lpstr>表11-3 編碼化的KM策略 vs. 個人化KM策略</vt:lpstr>
      <vt:lpstr>知識管理的策略與關鍵成功因素(2/5)</vt:lpstr>
      <vt:lpstr>知識管理的策略與關鍵成功因素(3/5)</vt:lpstr>
      <vt:lpstr>知識管理的策略與關鍵成功因素(4/5)</vt:lpstr>
      <vt:lpstr>知識管理的策略與關鍵成功因素(5/5)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組織的知識管理與IT</dc:title>
  <dc:creator>智勝文化事業有限公司</dc:creator>
  <cp:lastModifiedBy>user</cp:lastModifiedBy>
  <cp:revision>17</cp:revision>
  <dcterms:created xsi:type="dcterms:W3CDTF">2008-07-15T10:05:33Z</dcterms:created>
  <dcterms:modified xsi:type="dcterms:W3CDTF">2014-09-21T05:11:03Z</dcterms:modified>
</cp:coreProperties>
</file>